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5" r:id="rId6"/>
    <p:sldId id="316" r:id="rId7"/>
    <p:sldId id="262" r:id="rId8"/>
    <p:sldId id="317" r:id="rId9"/>
    <p:sldId id="318" r:id="rId10"/>
    <p:sldId id="266" r:id="rId11"/>
    <p:sldId id="319" r:id="rId12"/>
    <p:sldId id="320" r:id="rId13"/>
    <p:sldId id="321" r:id="rId14"/>
    <p:sldId id="267" r:id="rId15"/>
    <p:sldId id="322" r:id="rId16"/>
    <p:sldId id="309" r:id="rId17"/>
    <p:sldId id="310" r:id="rId18"/>
    <p:sldId id="330" r:id="rId19"/>
    <p:sldId id="313" r:id="rId20"/>
    <p:sldId id="312" r:id="rId21"/>
    <p:sldId id="323" r:id="rId22"/>
    <p:sldId id="315" r:id="rId23"/>
    <p:sldId id="324" r:id="rId24"/>
    <p:sldId id="303" r:id="rId25"/>
    <p:sldId id="325" r:id="rId26"/>
    <p:sldId id="326" r:id="rId27"/>
    <p:sldId id="299" r:id="rId28"/>
    <p:sldId id="289" r:id="rId29"/>
    <p:sldId id="290" r:id="rId30"/>
    <p:sldId id="292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B03"/>
    <a:srgbClr val="44536A"/>
    <a:srgbClr val="FAC400"/>
    <a:srgbClr val="CD1D01"/>
    <a:srgbClr val="E85510"/>
    <a:srgbClr val="538234"/>
    <a:srgbClr val="C55A11"/>
    <a:srgbClr val="FEBB82"/>
    <a:srgbClr val="5B9BD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41"/>
    <p:restoredTop sz="94668"/>
  </p:normalViewPr>
  <p:slideViewPr>
    <p:cSldViewPr snapToGrid="0" snapToObjects="1">
      <p:cViewPr>
        <p:scale>
          <a:sx n="78" d="100"/>
          <a:sy n="78" d="100"/>
        </p:scale>
        <p:origin x="1456" y="480"/>
      </p:cViewPr>
      <p:guideLst/>
    </p:cSldViewPr>
  </p:slideViewPr>
  <p:outlineViewPr>
    <p:cViewPr>
      <p:scale>
        <a:sx n="33" d="100"/>
        <a:sy n="33" d="100"/>
      </p:scale>
      <p:origin x="0" y="-7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What</a:t>
            </a:r>
            <a:r>
              <a:rPr lang="en-US" sz="2400" baseline="0" dirty="0" smtClean="0">
                <a:solidFill>
                  <a:schemeClr val="tx1"/>
                </a:solidFill>
              </a:rPr>
              <a:t> type of data is used by Data Scientists?</a:t>
            </a:r>
            <a:endParaRPr lang="en-US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6582942452559"/>
          <c:y val="0.00893582110345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76579932811"/>
          <c:y val="0.293050253087784"/>
          <c:w val="0.832840382716334"/>
          <c:h val="0.4269489588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Relation Data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Data Type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Data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Data Type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Image Data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Data Type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18.1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Data Type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Video Data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Data Type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9261840"/>
        <c:axId val="1649264752"/>
      </c:barChart>
      <c:catAx>
        <c:axId val="1649261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9264752"/>
        <c:crosses val="autoZero"/>
        <c:auto val="1"/>
        <c:lblAlgn val="ctr"/>
        <c:lblOffset val="100"/>
        <c:noMultiLvlLbl val="0"/>
      </c:catAx>
      <c:valAx>
        <c:axId val="164926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26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72838621646098"/>
          <c:y val="0.790135908913728"/>
          <c:w val="0.969220998148468"/>
          <c:h val="0.209864091086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Spark-TF/Amazon</a:t>
            </a:r>
          </a:p>
        </c:rich>
      </c:tx>
      <c:layout>
        <c:manualLayout>
          <c:xMode val="edge"/>
          <c:yMode val="edge"/>
          <c:x val="0.3740625"/>
          <c:y val="0.0562499965397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Lazy-1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AlexNet</c:v>
                </c:pt>
                <c:pt idx="1">
                  <c:v>VGG</c:v>
                </c:pt>
                <c:pt idx="2">
                  <c:v>ResNet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162.47</c:v>
                </c:pt>
                <c:pt idx="1">
                  <c:v>345.6</c:v>
                </c:pt>
                <c:pt idx="2">
                  <c:v>314.4299999999996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Lazy-5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X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AlexNet</c:v>
                </c:pt>
                <c:pt idx="1">
                  <c:v>VGG</c:v>
                </c:pt>
                <c:pt idx="2">
                  <c:v>ResNet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51.1</c:v>
                </c:pt>
                <c:pt idx="1">
                  <c:v>0.0</c:v>
                </c:pt>
                <c:pt idx="2">
                  <c:v>163.37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Lazy-7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X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AlexNet</c:v>
                </c:pt>
                <c:pt idx="1">
                  <c:v>VGG</c:v>
                </c:pt>
                <c:pt idx="2">
                  <c:v>ResNet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44.37</c:v>
                </c:pt>
                <c:pt idx="1">
                  <c:v>0.0</c:v>
                </c:pt>
                <c:pt idx="2">
                  <c:v>156.73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Eager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X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X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AlexNet</c:v>
                </c:pt>
                <c:pt idx="1">
                  <c:v>VGG</c:v>
                </c:pt>
                <c:pt idx="2">
                  <c:v>ResNet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16.33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Vista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AlexNet</c:v>
                </c:pt>
                <c:pt idx="1">
                  <c:v>VGG</c:v>
                </c:pt>
                <c:pt idx="2">
                  <c:v>ResNet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16.8</c:v>
                </c:pt>
                <c:pt idx="1">
                  <c:v>61.7</c:v>
                </c:pt>
                <c:pt idx="2">
                  <c:v>35.86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014787776"/>
        <c:axId val="-2014810576"/>
      </c:barChart>
      <c:catAx>
        <c:axId val="-20147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4810576"/>
        <c:crosses val="autoZero"/>
        <c:auto val="1"/>
        <c:lblAlgn val="ctr"/>
        <c:lblOffset val="100"/>
        <c:noMultiLvlLbl val="0"/>
      </c:catAx>
      <c:valAx>
        <c:axId val="-201481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478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73432709557535"/>
          <c:w val="0.779639148622047"/>
          <c:h val="0.0867235428934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B166-71AA-E84A-9A5A-6A93E8C58C5C}" type="datetimeFigureOut">
              <a:rPr lang="en-US" smtClean="0"/>
              <a:t>11/4/18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87232-3096-F146-A32F-7FBE44057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66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98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1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82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88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49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8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5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8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99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20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73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80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00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4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20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245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16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6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6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87232-3096-F146-A32F-7FBE44057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4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F91-9609-A742-AD77-86878BDBB877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845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471-72F1-F64D-AD7B-77203D43AEEC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0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8D7E-DE84-5E47-8B89-8EE78126283D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005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B8BE-1F9A-FE46-9CB5-A6E8E4C165AD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8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12E8-5E7C-BA44-B96F-531BBB0AE505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76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A5BD-3C0F-9946-8DE0-D525723A622B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020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3695-442F-4145-A7D7-95CAAF46EEB9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18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5793-0DA5-6F47-8517-0A9204ADA343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5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48A7-19A2-294E-9E88-8FE680FDAF8E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0C34-5824-9B4A-BDC6-F2E4A53D69FA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734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20EE-9BB8-5840-B4F1-AC89958E799B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2ED81-F7D5-3D45-9526-756EB752FAB4}" type="datetime1">
              <a:rPr lang="en-US" smtClean="0"/>
              <a:t>11/4/18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E990-25D5-B649-9A7E-4A8260571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6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5" Type="http://schemas.openxmlformats.org/officeDocument/2006/relationships/image" Target="../media/image3.jp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30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ucsd CSE officia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7353"/>
            <a:ext cx="5606596" cy="18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50512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6776"/>
            <a:ext cx="9144000" cy="19569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Declarative Transfer Learning from Deep CNNs at Scale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774226"/>
            <a:ext cx="6400800" cy="127705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Supun Nakandala and Arun Kumar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{snakanda, arunkk}@eng.ucsd.edu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 Problems with Current Practice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838200" y="1488831"/>
            <a:ext cx="10515600" cy="50760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Usability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Manual management of CNN features.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Efficiency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From image inference for all feature layers has computational redundancies.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Reliability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CNN layers are big, requires careful memory configuration.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Disk spills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System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crashes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!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10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92025" y="2901445"/>
            <a:ext cx="5272873" cy="1698892"/>
            <a:chOff x="3587261" y="2632669"/>
            <a:chExt cx="5272873" cy="1698892"/>
          </a:xfrm>
        </p:grpSpPr>
        <p:grpSp>
          <p:nvGrpSpPr>
            <p:cNvPr id="5" name="Group 4"/>
            <p:cNvGrpSpPr/>
            <p:nvPr/>
          </p:nvGrpSpPr>
          <p:grpSpPr>
            <a:xfrm>
              <a:off x="3587261" y="2632669"/>
              <a:ext cx="5272873" cy="1698892"/>
              <a:chOff x="2233246" y="1113692"/>
              <a:chExt cx="7209694" cy="2635064"/>
            </a:xfrm>
          </p:grpSpPr>
          <p:pic>
            <p:nvPicPr>
              <p:cNvPr id="7" name="Picture 6" descr="mage result for convolution neural networ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194" y="1113692"/>
                <a:ext cx="6995746" cy="2635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oach Prairie Satchel in Signature Jacquard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16" t="28113" r="15383" b="18485"/>
              <a:stretch/>
            </p:blipFill>
            <p:spPr bwMode="auto">
              <a:xfrm>
                <a:off x="2233246" y="1725078"/>
                <a:ext cx="1325972" cy="1276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6353994" y="3850070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charset="0"/>
                  <a:ea typeface="Calibri" charset="0"/>
                  <a:cs typeface="Calibri" charset="0"/>
                </a:rPr>
                <a:t>l1</a:t>
              </a:r>
              <a:endParaRPr lang="en-US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6083" y="3850070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charset="0"/>
                  <a:ea typeface="Calibri" charset="0"/>
                  <a:cs typeface="Calibri" charset="0"/>
                </a:rPr>
                <a:t>l2</a:t>
              </a:r>
              <a:endParaRPr lang="en-US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69659" y="3841368"/>
              <a:ext cx="3770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charset="0"/>
                  <a:ea typeface="Calibri" charset="0"/>
                  <a:cs typeface="Calibri" charset="0"/>
                </a:rPr>
                <a:t>l3</a:t>
              </a:r>
              <a:endParaRPr lang="en-US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891137" y="3293605"/>
            <a:ext cx="371535" cy="9145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0.18724 -0.0034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26523 -0.0034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3112 -0.00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Outline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11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2" y="1692323"/>
            <a:ext cx="10753298" cy="42047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Example and Motivations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Our System Vista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Overview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System Architecture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System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Experimental Evaluation</a:t>
            </a:r>
          </a:p>
        </p:txBody>
      </p:sp>
    </p:spTree>
    <p:extLst>
      <p:ext uri="{BB962C8B-B14F-4D97-AF65-F5344CB8AC3E}">
        <p14:creationId xmlns:p14="http://schemas.microsoft.com/office/powerpoint/2010/main" val="7166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Vista: Overview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12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231" y="1585879"/>
            <a:ext cx="11659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Vista is a declarative system for scalable feature transfer from</a:t>
            </a:r>
          </a:p>
          <a:p>
            <a:r>
              <a:rPr lang="en-US" sz="3600" dirty="0" smtClean="0"/>
              <a:t>deep CNNs for multimodal analytics.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98888" y="3056226"/>
            <a:ext cx="275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Vista takes in: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79577"/>
              </p:ext>
            </p:extLst>
          </p:nvPr>
        </p:nvGraphicFramePr>
        <p:xfrm>
          <a:off x="909791" y="3796722"/>
          <a:ext cx="2105090" cy="375920"/>
        </p:xfrm>
        <a:graphic>
          <a:graphicData uri="http://schemas.openxmlformats.org/drawingml/2006/table">
            <a:tbl>
              <a:tblPr/>
              <a:tblGrid>
                <a:gridCol w="804887"/>
                <a:gridCol w="588187"/>
                <a:gridCol w="7120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Brand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Tags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Price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9284" y="4350650"/>
            <a:ext cx="216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Structured Data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6" descr="oach Prairie Satchel in Signature Jacqu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28113" r="15383" b="18485"/>
          <a:stretch/>
        </p:blipFill>
        <p:spPr bwMode="auto">
          <a:xfrm>
            <a:off x="3762597" y="3609708"/>
            <a:ext cx="784469" cy="75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20154" y="4379268"/>
            <a:ext cx="159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Image Data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89343" y="3341624"/>
            <a:ext cx="3190856" cy="1297577"/>
            <a:chOff x="3743734" y="2632669"/>
            <a:chExt cx="5116400" cy="1983404"/>
          </a:xfrm>
        </p:grpSpPr>
        <p:pic>
          <p:nvPicPr>
            <p:cNvPr id="17" name="Picture 16" descr="mage result for convolution neural netwo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734" y="2632669"/>
              <a:ext cx="5116400" cy="169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53994" y="3850070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charset="0"/>
                  <a:ea typeface="Calibri" charset="0"/>
                  <a:cs typeface="Calibri" charset="0"/>
                </a:rPr>
                <a:t>l1</a:t>
              </a:r>
              <a:endParaRPr lang="en-US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6083" y="3850070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charset="0"/>
                  <a:ea typeface="Calibri" charset="0"/>
                  <a:cs typeface="Calibri" charset="0"/>
                </a:rPr>
                <a:t>l2</a:t>
              </a:r>
              <a:endParaRPr lang="en-US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69660" y="3841368"/>
              <a:ext cx="640822" cy="774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charset="0"/>
                  <a:ea typeface="Calibri" charset="0"/>
                  <a:cs typeface="Calibri" charset="0"/>
                </a:rPr>
                <a:t>l3</a:t>
              </a:r>
              <a:endParaRPr lang="en-US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50584" y="4417016"/>
            <a:ext cx="388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Pre-trained CNN and layers of</a:t>
            </a:r>
          </a:p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interest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362" name="Picture 2" descr="mage result for percept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56" y="3423387"/>
            <a:ext cx="2122418" cy="11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693884" y="4487862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ML model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231" y="5392723"/>
            <a:ext cx="11851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Vista optimizes the CNN feature transfer workload and reliably</a:t>
            </a:r>
          </a:p>
          <a:p>
            <a:r>
              <a:rPr lang="en-US" sz="3600" dirty="0" smtClean="0"/>
              <a:t>runs it.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72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Outline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13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2" y="1692323"/>
            <a:ext cx="10753298" cy="42047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Example and Motivations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Our System Vista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Overview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System Architecture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System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Experimental Evaluation</a:t>
            </a:r>
          </a:p>
        </p:txBody>
      </p:sp>
    </p:spTree>
    <p:extLst>
      <p:ext uri="{BB962C8B-B14F-4D97-AF65-F5344CB8AC3E}">
        <p14:creationId xmlns:p14="http://schemas.microsoft.com/office/powerpoint/2010/main" val="8480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Vista: Architecture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1109" y="1467158"/>
            <a:ext cx="5826369" cy="820616"/>
            <a:chOff x="3171092" y="2954215"/>
            <a:chExt cx="5826369" cy="820616"/>
          </a:xfrm>
        </p:grpSpPr>
        <p:sp>
          <p:nvSpPr>
            <p:cNvPr id="5" name="Rounded Rectangle 4"/>
            <p:cNvSpPr/>
            <p:nvPr/>
          </p:nvSpPr>
          <p:spPr>
            <a:xfrm>
              <a:off x="3171092" y="2954215"/>
              <a:ext cx="5826369" cy="82061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1189" y="3085229"/>
              <a:ext cx="23800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Declarative API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0853" y="1357465"/>
            <a:ext cx="4312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Benefit: 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Usability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0006" y="731842"/>
            <a:ext cx="6541477" cy="4635171"/>
            <a:chOff x="2776201" y="1249814"/>
            <a:chExt cx="6541477" cy="4787570"/>
          </a:xfrm>
        </p:grpSpPr>
        <p:sp>
          <p:nvSpPr>
            <p:cNvPr id="8" name="TextBox 7"/>
            <p:cNvSpPr txBox="1"/>
            <p:nvPr/>
          </p:nvSpPr>
          <p:spPr>
            <a:xfrm>
              <a:off x="5457997" y="1249814"/>
              <a:ext cx="184731" cy="667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76201" y="1805354"/>
              <a:ext cx="6541477" cy="42320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53317" y="2426017"/>
            <a:ext cx="4185876" cy="2798276"/>
            <a:chOff x="4694350" y="2406770"/>
            <a:chExt cx="4185876" cy="2798276"/>
          </a:xfrm>
        </p:grpSpPr>
        <p:grpSp>
          <p:nvGrpSpPr>
            <p:cNvPr id="12" name="Group 11"/>
            <p:cNvGrpSpPr/>
            <p:nvPr/>
          </p:nvGrpSpPr>
          <p:grpSpPr>
            <a:xfrm>
              <a:off x="4694350" y="2406770"/>
              <a:ext cx="4185876" cy="2798276"/>
              <a:chOff x="4811586" y="2941228"/>
              <a:chExt cx="4185875" cy="80008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4811586" y="2954215"/>
                <a:ext cx="4185875" cy="787097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91197" y="2941228"/>
                <a:ext cx="1616468" cy="149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Optimizer</a:t>
                </a:r>
                <a:endParaRPr lang="en-US" sz="3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4818184" y="3080601"/>
              <a:ext cx="3859819" cy="535927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64809" y="3153018"/>
              <a:ext cx="26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Logical Plan Optimizations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818184" y="3712089"/>
              <a:ext cx="3859820" cy="589118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64809" y="3821639"/>
              <a:ext cx="2734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Physical Plan Optimizations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18184" y="4406321"/>
              <a:ext cx="3859820" cy="59555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64764" y="4529130"/>
              <a:ext cx="3534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System Configuration Optimizations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830851" y="3154233"/>
            <a:ext cx="431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Benefit: 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Efficiency and Reliability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71622" y="2355163"/>
            <a:ext cx="1827103" cy="2938131"/>
            <a:chOff x="2112903" y="2388047"/>
            <a:chExt cx="1827103" cy="2938131"/>
          </a:xfrm>
        </p:grpSpPr>
        <p:sp>
          <p:nvSpPr>
            <p:cNvPr id="41" name="Magnetic Disk 40"/>
            <p:cNvSpPr/>
            <p:nvPr/>
          </p:nvSpPr>
          <p:spPr>
            <a:xfrm>
              <a:off x="2306290" y="3346762"/>
              <a:ext cx="1324708" cy="1979416"/>
            </a:xfrm>
            <a:prstGeom prst="flowChartMagneticDisk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12903" y="2388047"/>
              <a:ext cx="18271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Pre-trained</a:t>
              </a:r>
            </a:p>
            <a:p>
              <a:pPr algn="ctr"/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CNNs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0006" y="5434402"/>
            <a:ext cx="6568119" cy="1299485"/>
            <a:chOff x="1981200" y="5476453"/>
            <a:chExt cx="6541477" cy="1299485"/>
          </a:xfrm>
        </p:grpSpPr>
        <p:grpSp>
          <p:nvGrpSpPr>
            <p:cNvPr id="28" name="Group 27"/>
            <p:cNvGrpSpPr/>
            <p:nvPr/>
          </p:nvGrpSpPr>
          <p:grpSpPr>
            <a:xfrm>
              <a:off x="3806923" y="5628526"/>
              <a:ext cx="2629134" cy="995338"/>
              <a:chOff x="3689692" y="5667769"/>
              <a:chExt cx="2629134" cy="995338"/>
            </a:xfrm>
          </p:grpSpPr>
          <p:pic>
            <p:nvPicPr>
              <p:cNvPr id="25" name="Picture 22" descr="mage result for TensorFlo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488" y="5667769"/>
                <a:ext cx="995338" cy="995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4" descr="mage result for Spark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9692" y="5737788"/>
                <a:ext cx="1493790" cy="794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1981200" y="5476453"/>
              <a:ext cx="6541477" cy="12994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862059" y="4919008"/>
            <a:ext cx="533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Benefit:</a:t>
            </a:r>
            <a:r>
              <a:rPr lang="en-US" sz="40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Efficiency, Scalability, and Fault Tolerance</a:t>
            </a:r>
            <a:endParaRPr lang="en-US" sz="4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>
          <a:xfrm>
            <a:off x="9320068" y="6421632"/>
            <a:ext cx="2743200" cy="365125"/>
          </a:xfrm>
        </p:spPr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14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11207" y="2471439"/>
            <a:ext cx="4196272" cy="27528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46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Outline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15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2" y="1692323"/>
            <a:ext cx="10753298" cy="42047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Our System Vista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System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Logical Plan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Physical Plan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System Configuration Optimizations</a:t>
            </a:r>
          </a:p>
        </p:txBody>
      </p:sp>
    </p:spTree>
    <p:extLst>
      <p:ext uri="{BB962C8B-B14F-4D97-AF65-F5344CB8AC3E}">
        <p14:creationId xmlns:p14="http://schemas.microsoft.com/office/powerpoint/2010/main" val="11204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Current Practice: Repeated Inference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16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435" y="4360986"/>
            <a:ext cx="3406629" cy="523220"/>
            <a:chOff x="1728317" y="4109423"/>
            <a:chExt cx="2823586" cy="1438426"/>
          </a:xfrm>
        </p:grpSpPr>
        <p:sp>
          <p:nvSpPr>
            <p:cNvPr id="14" name="Rectangle 13"/>
            <p:cNvSpPr/>
            <p:nvPr/>
          </p:nvSpPr>
          <p:spPr>
            <a:xfrm>
              <a:off x="1728317" y="4371033"/>
              <a:ext cx="2823586" cy="10970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91123" y="4109423"/>
              <a:ext cx="2550647" cy="14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Structured Data {S}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72483" y="6269095"/>
            <a:ext cx="2924071" cy="523220"/>
            <a:chOff x="4240405" y="5583343"/>
            <a:chExt cx="2823586" cy="1528456"/>
          </a:xfrm>
        </p:grpSpPr>
        <p:sp>
          <p:nvSpPr>
            <p:cNvPr id="17" name="Rectangle 16"/>
            <p:cNvSpPr/>
            <p:nvPr/>
          </p:nvSpPr>
          <p:spPr>
            <a:xfrm>
              <a:off x="4240405" y="5807838"/>
              <a:ext cx="2823586" cy="10970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3536" y="5583343"/>
              <a:ext cx="1175488" cy="1528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Images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69134" y="5224607"/>
            <a:ext cx="3027905" cy="1121336"/>
            <a:chOff x="4669134" y="5224607"/>
            <a:chExt cx="3027905" cy="1121336"/>
          </a:xfrm>
        </p:grpSpPr>
        <p:grpSp>
          <p:nvGrpSpPr>
            <p:cNvPr id="13" name="Group 12"/>
            <p:cNvGrpSpPr/>
            <p:nvPr/>
          </p:nvGrpSpPr>
          <p:grpSpPr>
            <a:xfrm>
              <a:off x="4669134" y="5224607"/>
              <a:ext cx="3027905" cy="963660"/>
              <a:chOff x="5878287" y="4702631"/>
              <a:chExt cx="3145134" cy="131828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899671" y="4702631"/>
                <a:ext cx="3123750" cy="1318289"/>
                <a:chOff x="3623112" y="2632669"/>
                <a:chExt cx="5237022" cy="208173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623112" y="2632669"/>
                  <a:ext cx="5237022" cy="1698892"/>
                  <a:chOff x="2282266" y="1113692"/>
                  <a:chExt cx="7160674" cy="2635064"/>
                </a:xfrm>
              </p:grpSpPr>
              <p:pic>
                <p:nvPicPr>
                  <p:cNvPr id="11" name="Picture 10" descr="mage result for convolution neural network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7194" y="1113692"/>
                    <a:ext cx="6995746" cy="263506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" name="Picture 6" descr="oach Prairie Satchel in Signature Jacquard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516" t="28113" r="15383" b="18485"/>
                  <a:stretch/>
                </p:blipFill>
                <p:spPr bwMode="auto">
                  <a:xfrm>
                    <a:off x="2282266" y="1772282"/>
                    <a:ext cx="1276953" cy="12296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6353994" y="3850071"/>
                  <a:ext cx="656563" cy="864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l1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306084" y="3850069"/>
                  <a:ext cx="656563" cy="864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l2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069659" y="3841368"/>
                  <a:ext cx="790475" cy="864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l3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5878287" y="4702631"/>
                <a:ext cx="3054697" cy="1075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1" name="Straight Arrow Connector 20"/>
            <p:cNvCxnSpPr>
              <a:stCxn id="17" idx="0"/>
              <a:endCxn id="4" idx="2"/>
            </p:cNvCxnSpPr>
            <p:nvPr/>
          </p:nvCxnSpPr>
          <p:spPr>
            <a:xfrm flipV="1">
              <a:off x="6134519" y="6011045"/>
              <a:ext cx="5035" cy="334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669134" y="4461754"/>
            <a:ext cx="3024555" cy="762854"/>
            <a:chOff x="4669134" y="4461754"/>
            <a:chExt cx="3024555" cy="762854"/>
          </a:xfrm>
        </p:grpSpPr>
        <p:grpSp>
          <p:nvGrpSpPr>
            <p:cNvPr id="22" name="Group 21"/>
            <p:cNvGrpSpPr/>
            <p:nvPr/>
          </p:nvGrpSpPr>
          <p:grpSpPr>
            <a:xfrm>
              <a:off x="4669134" y="4461754"/>
              <a:ext cx="3024555" cy="523220"/>
              <a:chOff x="4240405" y="5654697"/>
              <a:chExt cx="2920617" cy="152845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240405" y="5807838"/>
                <a:ext cx="2823586" cy="10970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79792" y="5654697"/>
                <a:ext cx="2881230" cy="1528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latin typeface="Calibri" charset="0"/>
                    <a:ea typeface="Calibri" charset="0"/>
                    <a:cs typeface="Calibri" charset="0"/>
                  </a:rPr>
                  <a:t>Image Features {l1}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stCxn id="4" idx="0"/>
              <a:endCxn id="23" idx="2"/>
            </p:cNvCxnSpPr>
            <p:nvPr/>
          </p:nvCxnSpPr>
          <p:spPr>
            <a:xfrm flipH="1" flipV="1">
              <a:off x="6131170" y="4889710"/>
              <a:ext cx="8384" cy="334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622504" y="2674535"/>
            <a:ext cx="4743656" cy="1839643"/>
            <a:chOff x="1622504" y="2674535"/>
            <a:chExt cx="4743656" cy="1839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731491" y="3505492"/>
                  <a:ext cx="61747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⋈</m:t>
                        </m:r>
                      </m:oMath>
                    </m:oMathPara>
                  </a14:m>
                  <a:endParaRPr lang="en-US" sz="3200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491" y="3505492"/>
                  <a:ext cx="617477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1622504" y="2674535"/>
              <a:ext cx="4743656" cy="555708"/>
              <a:chOff x="1728317" y="4109423"/>
              <a:chExt cx="2823586" cy="161319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728317" y="4371031"/>
                <a:ext cx="2823586" cy="13515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891123" y="4109423"/>
                <a:ext cx="2550647" cy="1518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Multimodal Features {S, l1}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35" name="Straight Arrow Connector 34"/>
            <p:cNvCxnSpPr>
              <a:stCxn id="23" idx="0"/>
            </p:cNvCxnSpPr>
            <p:nvPr/>
          </p:nvCxnSpPr>
          <p:spPr>
            <a:xfrm flipH="1" flipV="1">
              <a:off x="4230357" y="3923726"/>
              <a:ext cx="1900813" cy="5904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1896020" y="3923726"/>
              <a:ext cx="1929689" cy="532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4038578" y="3230243"/>
              <a:ext cx="3608" cy="441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829009" y="1550932"/>
            <a:ext cx="2419137" cy="1123602"/>
            <a:chOff x="2829009" y="1550932"/>
            <a:chExt cx="2419137" cy="1123602"/>
          </a:xfrm>
        </p:grpSpPr>
        <p:sp>
          <p:nvSpPr>
            <p:cNvPr id="47" name="Rectangle 46"/>
            <p:cNvSpPr/>
            <p:nvPr/>
          </p:nvSpPr>
          <p:spPr>
            <a:xfrm>
              <a:off x="2829009" y="1550932"/>
              <a:ext cx="2419137" cy="4944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03252" y="1550932"/>
              <a:ext cx="1670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ML Model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 flipV="1">
              <a:off x="4042186" y="2145116"/>
              <a:ext cx="1" cy="529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4851578" y="5286089"/>
            <a:ext cx="212576" cy="619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4839" y="1474400"/>
            <a:ext cx="3601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Calibri" charset="0"/>
                <a:ea typeface="Calibri" charset="0"/>
                <a:cs typeface="Calibri" charset="0"/>
              </a:rPr>
              <a:t>Lazy Materialization</a:t>
            </a:r>
            <a:endParaRPr lang="en-US" sz="3200" b="1" u="sng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64839" y="2117437"/>
            <a:ext cx="52668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Problem: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Repeated inferences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1155 -0.005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15872 0.0108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583 0 " pathEditMode="relative" ptsTypes="AA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3" animBg="1"/>
      <p:bldP spid="51" grpId="4" animBg="1"/>
      <p:bldP spid="51" grpId="5" animBg="1"/>
      <p:bldP spid="51" grpId="6" animBg="1"/>
      <p:bldP spid="55" grpId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Extract all layers in one go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17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0435" y="4360986"/>
            <a:ext cx="3406629" cy="523220"/>
            <a:chOff x="1728317" y="4109423"/>
            <a:chExt cx="2823586" cy="1438426"/>
          </a:xfrm>
        </p:grpSpPr>
        <p:sp>
          <p:nvSpPr>
            <p:cNvPr id="14" name="Rectangle 13"/>
            <p:cNvSpPr/>
            <p:nvPr/>
          </p:nvSpPr>
          <p:spPr>
            <a:xfrm>
              <a:off x="1728317" y="4371033"/>
              <a:ext cx="2823586" cy="10970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91123" y="4109423"/>
              <a:ext cx="2550647" cy="14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Structured Data {S}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72483" y="6269095"/>
            <a:ext cx="2924071" cy="523220"/>
            <a:chOff x="4240405" y="5583343"/>
            <a:chExt cx="2823586" cy="1528456"/>
          </a:xfrm>
        </p:grpSpPr>
        <p:sp>
          <p:nvSpPr>
            <p:cNvPr id="17" name="Rectangle 16"/>
            <p:cNvSpPr/>
            <p:nvPr/>
          </p:nvSpPr>
          <p:spPr>
            <a:xfrm>
              <a:off x="4240405" y="5807838"/>
              <a:ext cx="2823586" cy="10970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3536" y="5583343"/>
              <a:ext cx="1175488" cy="1528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Images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69134" y="5224607"/>
            <a:ext cx="3027905" cy="1121336"/>
            <a:chOff x="4669134" y="5224607"/>
            <a:chExt cx="3027905" cy="1121336"/>
          </a:xfrm>
        </p:grpSpPr>
        <p:grpSp>
          <p:nvGrpSpPr>
            <p:cNvPr id="13" name="Group 12"/>
            <p:cNvGrpSpPr/>
            <p:nvPr/>
          </p:nvGrpSpPr>
          <p:grpSpPr>
            <a:xfrm>
              <a:off x="4669134" y="5224607"/>
              <a:ext cx="3027905" cy="963660"/>
              <a:chOff x="5878287" y="4702631"/>
              <a:chExt cx="3145134" cy="131828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899671" y="4702631"/>
                <a:ext cx="3123750" cy="1318289"/>
                <a:chOff x="3623112" y="2632669"/>
                <a:chExt cx="5237022" cy="208173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623112" y="2632669"/>
                  <a:ext cx="5237022" cy="1698892"/>
                  <a:chOff x="2282266" y="1113692"/>
                  <a:chExt cx="7160674" cy="2635064"/>
                </a:xfrm>
              </p:grpSpPr>
              <p:pic>
                <p:nvPicPr>
                  <p:cNvPr id="11" name="Picture 10" descr="mage result for convolution neural network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7194" y="1113692"/>
                    <a:ext cx="6995746" cy="263506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" name="Picture 6" descr="oach Prairie Satchel in Signature Jacquard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516" t="28113" r="15383" b="18485"/>
                  <a:stretch/>
                </p:blipFill>
                <p:spPr bwMode="auto">
                  <a:xfrm>
                    <a:off x="2282266" y="1772282"/>
                    <a:ext cx="1276953" cy="12296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6353994" y="3850071"/>
                  <a:ext cx="656563" cy="864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l1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306084" y="3850069"/>
                  <a:ext cx="656563" cy="864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l2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069659" y="3841368"/>
                  <a:ext cx="790475" cy="864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l3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5878287" y="4702631"/>
                <a:ext cx="3054697" cy="1075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1" name="Straight Arrow Connector 20"/>
            <p:cNvCxnSpPr>
              <a:stCxn id="17" idx="0"/>
              <a:endCxn id="4" idx="2"/>
            </p:cNvCxnSpPr>
            <p:nvPr/>
          </p:nvCxnSpPr>
          <p:spPr>
            <a:xfrm flipV="1">
              <a:off x="6134519" y="6011045"/>
              <a:ext cx="5035" cy="3348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214228" y="4425623"/>
            <a:ext cx="4040620" cy="798988"/>
            <a:chOff x="2167352" y="5381422"/>
            <a:chExt cx="4018919" cy="795802"/>
          </a:xfrm>
        </p:grpSpPr>
        <p:grpSp>
          <p:nvGrpSpPr>
            <p:cNvPr id="22" name="Group 21"/>
            <p:cNvGrpSpPr/>
            <p:nvPr/>
          </p:nvGrpSpPr>
          <p:grpSpPr>
            <a:xfrm>
              <a:off x="2167352" y="5381422"/>
              <a:ext cx="4018919" cy="523220"/>
              <a:chOff x="1824596" y="8341279"/>
              <a:chExt cx="3880811" cy="152845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824596" y="8538156"/>
                <a:ext cx="3807243" cy="10994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69151" y="8341279"/>
                <a:ext cx="3836256" cy="152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Image Features {l1, l2, l3}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stCxn id="4" idx="0"/>
            </p:cNvCxnSpPr>
            <p:nvPr/>
          </p:nvCxnSpPr>
          <p:spPr>
            <a:xfrm flipH="1" flipV="1">
              <a:off x="4077328" y="5835092"/>
              <a:ext cx="5010" cy="3421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438045" y="2702212"/>
            <a:ext cx="5081395" cy="1763321"/>
            <a:chOff x="1438045" y="2702212"/>
            <a:chExt cx="5081395" cy="1763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731491" y="3505492"/>
                  <a:ext cx="61747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⋈</m:t>
                        </m:r>
                      </m:oMath>
                    </m:oMathPara>
                  </a14:m>
                  <a:endParaRPr lang="en-US" sz="3200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491" y="3505492"/>
                  <a:ext cx="617477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1438045" y="2702212"/>
              <a:ext cx="5081395" cy="528031"/>
              <a:chOff x="1618521" y="4189768"/>
              <a:chExt cx="3024620" cy="153285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54136" y="4371031"/>
                <a:ext cx="2897767" cy="13515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618521" y="4189768"/>
                <a:ext cx="3024620" cy="151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Multimodal Features {S, l1, l2, l3}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flipH="1" flipV="1">
              <a:off x="4260617" y="3902996"/>
              <a:ext cx="1873903" cy="5625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1896020" y="3923726"/>
              <a:ext cx="1929689" cy="532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4038578" y="3230243"/>
              <a:ext cx="3608" cy="397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4863111" y="5323301"/>
            <a:ext cx="212576" cy="619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21802" y="1314576"/>
            <a:ext cx="3811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Calibri" charset="0"/>
                <a:ea typeface="Calibri" charset="0"/>
                <a:cs typeface="Calibri" charset="0"/>
              </a:rPr>
              <a:t>Eager Materialization</a:t>
            </a:r>
            <a:endParaRPr lang="en-US" sz="3200" b="1" u="sng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42629" y="5320877"/>
            <a:ext cx="212576" cy="619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64839" y="5311859"/>
            <a:ext cx="212576" cy="619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665706" y="1292755"/>
            <a:ext cx="3313037" cy="1409457"/>
            <a:chOff x="665706" y="1292755"/>
            <a:chExt cx="3313037" cy="1409457"/>
          </a:xfrm>
        </p:grpSpPr>
        <p:grpSp>
          <p:nvGrpSpPr>
            <p:cNvPr id="54" name="Group 53"/>
            <p:cNvGrpSpPr/>
            <p:nvPr/>
          </p:nvGrpSpPr>
          <p:grpSpPr>
            <a:xfrm>
              <a:off x="665706" y="1292755"/>
              <a:ext cx="3313037" cy="1409457"/>
              <a:chOff x="2829009" y="1550932"/>
              <a:chExt cx="4640101" cy="115508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829009" y="1550932"/>
                <a:ext cx="2419137" cy="4944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867211" y="1550932"/>
                <a:ext cx="2339842" cy="428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ML Model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49" name="Straight Arrow Connector 48"/>
              <p:cNvCxnSpPr>
                <a:stCxn id="34" idx="0"/>
              </p:cNvCxnSpPr>
              <p:nvPr/>
            </p:nvCxnSpPr>
            <p:spPr>
              <a:xfrm flipH="1" flipV="1">
                <a:off x="4042189" y="2145119"/>
                <a:ext cx="3426921" cy="5609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5" name="Rectangle 74"/>
            <p:cNvSpPr/>
            <p:nvPr/>
          </p:nvSpPr>
          <p:spPr>
            <a:xfrm>
              <a:off x="2138776" y="2051460"/>
              <a:ext cx="10470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charset="0"/>
                  <a:ea typeface="Calibri" charset="0"/>
                  <a:cs typeface="Calibri" charset="0"/>
                </a:rPr>
                <a:t>{S, </a:t>
              </a:r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l1}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31452" y="1292755"/>
            <a:ext cx="1680541" cy="1400507"/>
            <a:chOff x="3231452" y="1292755"/>
            <a:chExt cx="1680541" cy="1400507"/>
          </a:xfrm>
        </p:grpSpPr>
        <p:grpSp>
          <p:nvGrpSpPr>
            <p:cNvPr id="57" name="Group 56"/>
            <p:cNvGrpSpPr/>
            <p:nvPr/>
          </p:nvGrpSpPr>
          <p:grpSpPr>
            <a:xfrm>
              <a:off x="3231452" y="1292755"/>
              <a:ext cx="1680541" cy="1400507"/>
              <a:chOff x="2852425" y="1542032"/>
              <a:chExt cx="2512249" cy="131119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852425" y="1542032"/>
                <a:ext cx="2419137" cy="4944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867211" y="1550932"/>
                <a:ext cx="2497463" cy="489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ML Model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3969554" y="2033176"/>
                <a:ext cx="19803" cy="8200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/>
            <p:cNvSpPr/>
            <p:nvPr/>
          </p:nvSpPr>
          <p:spPr>
            <a:xfrm>
              <a:off x="3522679" y="2065592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charset="0"/>
                  <a:ea typeface="Calibri" charset="0"/>
                  <a:cs typeface="Calibri" charset="0"/>
                </a:rPr>
                <a:t>{S, </a:t>
              </a:r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l2}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78743" y="1289271"/>
            <a:ext cx="3257251" cy="1412941"/>
            <a:chOff x="3978743" y="1289271"/>
            <a:chExt cx="3257251" cy="1412941"/>
          </a:xfrm>
        </p:grpSpPr>
        <p:grpSp>
          <p:nvGrpSpPr>
            <p:cNvPr id="61" name="Group 60"/>
            <p:cNvGrpSpPr/>
            <p:nvPr/>
          </p:nvGrpSpPr>
          <p:grpSpPr>
            <a:xfrm>
              <a:off x="3978743" y="1289271"/>
              <a:ext cx="3257251" cy="1412941"/>
              <a:chOff x="495394" y="1550932"/>
              <a:chExt cx="4869280" cy="132283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829009" y="1550932"/>
                <a:ext cx="2419137" cy="4944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867211" y="1550932"/>
                <a:ext cx="2497463" cy="489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ML Model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64" name="Straight Arrow Connector 63"/>
              <p:cNvCxnSpPr>
                <a:stCxn id="34" idx="0"/>
              </p:cNvCxnSpPr>
              <p:nvPr/>
            </p:nvCxnSpPr>
            <p:spPr>
              <a:xfrm flipV="1">
                <a:off x="495394" y="2145117"/>
                <a:ext cx="3546793" cy="7286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76"/>
            <p:cNvSpPr/>
            <p:nvPr/>
          </p:nvSpPr>
          <p:spPr>
            <a:xfrm>
              <a:off x="4915626" y="1996870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charset="0"/>
                  <a:ea typeface="Calibri" charset="0"/>
                  <a:cs typeface="Calibri" charset="0"/>
                </a:rPr>
                <a:t>{S, </a:t>
              </a:r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l3}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19440" y="1964109"/>
            <a:ext cx="5672561" cy="2062103"/>
            <a:chOff x="6519440" y="1964109"/>
            <a:chExt cx="5672561" cy="2062103"/>
          </a:xfrm>
        </p:grpSpPr>
        <p:sp>
          <p:nvSpPr>
            <p:cNvPr id="56" name="TextBox 55"/>
            <p:cNvSpPr txBox="1"/>
            <p:nvPr/>
          </p:nvSpPr>
          <p:spPr>
            <a:xfrm>
              <a:off x="7596555" y="1964109"/>
              <a:ext cx="4595446" cy="20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Problem: </a:t>
              </a:r>
              <a:r>
                <a:rPr lang="en-US" sz="3200" dirty="0" smtClean="0">
                  <a:latin typeface="Calibri" charset="0"/>
                  <a:ea typeface="Calibri" charset="0"/>
                  <a:cs typeface="Calibri" charset="0"/>
                </a:rPr>
                <a:t>High Memory Footprint</a:t>
              </a:r>
            </a:p>
            <a:p>
              <a:r>
                <a:rPr lang="en-US" sz="3200" dirty="0" smtClean="0">
                  <a:latin typeface="Calibri" charset="0"/>
                  <a:ea typeface="Calibri" charset="0"/>
                  <a:cs typeface="Calibri" charset="0"/>
                </a:rPr>
                <a:t>- disk spills/cache misses</a:t>
              </a:r>
            </a:p>
            <a:p>
              <a:r>
                <a:rPr lang="en-US" sz="3200" dirty="0" smtClean="0">
                  <a:latin typeface="Calibri" charset="0"/>
                  <a:ea typeface="Calibri" charset="0"/>
                  <a:cs typeface="Calibri" charset="0"/>
                </a:rPr>
                <a:t>- system crashes!</a:t>
              </a:r>
              <a:endParaRPr lang="en-US" sz="32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82" name="Straight Arrow Connector 81"/>
            <p:cNvCxnSpPr>
              <a:stCxn id="56" idx="1"/>
              <a:endCxn id="34" idx="3"/>
            </p:cNvCxnSpPr>
            <p:nvPr/>
          </p:nvCxnSpPr>
          <p:spPr>
            <a:xfrm flipH="1" flipV="1">
              <a:off x="6519440" y="2963822"/>
              <a:ext cx="1077115" cy="313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55 0 " pathEditMode="relative" ptsTypes="AA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04466 0.0002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162 L 0.04128 0.0034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5" grpId="0"/>
      <p:bldP spid="41" grpId="0" animBg="1"/>
      <p:bldP spid="41" grpId="1" animBg="1"/>
      <p:bldP spid="43" grpId="0" animBg="1"/>
      <p:bldP spid="4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Our Novel Plan: Staged CNN Inference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8848" y="6538584"/>
            <a:ext cx="2743200" cy="365125"/>
          </a:xfrm>
        </p:spPr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18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4466989"/>
            <a:ext cx="2989881" cy="523220"/>
            <a:chOff x="1891123" y="4288202"/>
            <a:chExt cx="2478164" cy="1438426"/>
          </a:xfrm>
        </p:grpSpPr>
        <p:sp>
          <p:nvSpPr>
            <p:cNvPr id="14" name="Rectangle 13"/>
            <p:cNvSpPr/>
            <p:nvPr/>
          </p:nvSpPr>
          <p:spPr>
            <a:xfrm>
              <a:off x="1891123" y="4371032"/>
              <a:ext cx="2478164" cy="10970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91123" y="4288202"/>
              <a:ext cx="2478164" cy="14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Structured Data {S}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26613" y="6269095"/>
            <a:ext cx="2924071" cy="523220"/>
            <a:chOff x="4240405" y="5583343"/>
            <a:chExt cx="2823586" cy="1528456"/>
          </a:xfrm>
        </p:grpSpPr>
        <p:sp>
          <p:nvSpPr>
            <p:cNvPr id="17" name="Rectangle 16"/>
            <p:cNvSpPr/>
            <p:nvPr/>
          </p:nvSpPr>
          <p:spPr>
            <a:xfrm>
              <a:off x="4240405" y="5807838"/>
              <a:ext cx="2823586" cy="10970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3536" y="5583343"/>
              <a:ext cx="1175488" cy="1528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Images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3264" y="5224607"/>
            <a:ext cx="3027905" cy="1044488"/>
            <a:chOff x="4669134" y="5224607"/>
            <a:chExt cx="3027905" cy="1044488"/>
          </a:xfrm>
        </p:grpSpPr>
        <p:grpSp>
          <p:nvGrpSpPr>
            <p:cNvPr id="13" name="Group 12"/>
            <p:cNvGrpSpPr/>
            <p:nvPr/>
          </p:nvGrpSpPr>
          <p:grpSpPr>
            <a:xfrm>
              <a:off x="4669134" y="5224607"/>
              <a:ext cx="3027905" cy="963660"/>
              <a:chOff x="5878287" y="4702631"/>
              <a:chExt cx="3145134" cy="131828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899671" y="4702631"/>
                <a:ext cx="3123750" cy="1318289"/>
                <a:chOff x="3623112" y="2632669"/>
                <a:chExt cx="5237022" cy="208173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623112" y="2632669"/>
                  <a:ext cx="5237022" cy="1698892"/>
                  <a:chOff x="2282266" y="1113692"/>
                  <a:chExt cx="7160674" cy="2635064"/>
                </a:xfrm>
              </p:grpSpPr>
              <p:pic>
                <p:nvPicPr>
                  <p:cNvPr id="11" name="Picture 10" descr="mage result for convolution neural network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7194" y="1113692"/>
                    <a:ext cx="6995746" cy="263506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" name="Picture 6" descr="oach Prairie Satchel in Signature Jacquard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516" t="28113" r="15383" b="18485"/>
                  <a:stretch/>
                </p:blipFill>
                <p:spPr bwMode="auto">
                  <a:xfrm>
                    <a:off x="2282266" y="1772282"/>
                    <a:ext cx="1276953" cy="12296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6353994" y="3850071"/>
                  <a:ext cx="656563" cy="864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l1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306084" y="3850069"/>
                  <a:ext cx="656563" cy="864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l2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069659" y="3841368"/>
                  <a:ext cx="790475" cy="864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l3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5878287" y="4702631"/>
                <a:ext cx="3054697" cy="1075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1" name="Straight Arrow Connector 20"/>
            <p:cNvCxnSpPr>
              <a:stCxn id="18" idx="0"/>
              <a:endCxn id="4" idx="2"/>
            </p:cNvCxnSpPr>
            <p:nvPr/>
          </p:nvCxnSpPr>
          <p:spPr>
            <a:xfrm flipV="1">
              <a:off x="6112857" y="6011045"/>
              <a:ext cx="26697" cy="258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500359" y="4426017"/>
            <a:ext cx="3005402" cy="798591"/>
            <a:chOff x="2597033" y="5381817"/>
            <a:chExt cx="2989260" cy="795407"/>
          </a:xfrm>
        </p:grpSpPr>
        <p:grpSp>
          <p:nvGrpSpPr>
            <p:cNvPr id="22" name="Group 21"/>
            <p:cNvGrpSpPr/>
            <p:nvPr/>
          </p:nvGrpSpPr>
          <p:grpSpPr>
            <a:xfrm>
              <a:off x="2597033" y="5381817"/>
              <a:ext cx="2989260" cy="523220"/>
              <a:chOff x="2239512" y="8342434"/>
              <a:chExt cx="2886536" cy="152845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239512" y="8572037"/>
                <a:ext cx="2857887" cy="10994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61511" y="8342434"/>
                <a:ext cx="2864537" cy="152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Image Features {l1}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stCxn id="4" idx="0"/>
              <a:endCxn id="23" idx="2"/>
            </p:cNvCxnSpPr>
            <p:nvPr/>
          </p:nvCxnSpPr>
          <p:spPr>
            <a:xfrm flipH="1" flipV="1">
              <a:off x="4076829" y="5836766"/>
              <a:ext cx="5508" cy="3404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717241" y="5323301"/>
            <a:ext cx="212576" cy="619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7650" y="3827285"/>
            <a:ext cx="4022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Calibri" charset="0"/>
                <a:ea typeface="Calibri" charset="0"/>
                <a:cs typeface="Calibri" charset="0"/>
              </a:rPr>
              <a:t>Staged Materialization</a:t>
            </a:r>
            <a:endParaRPr lang="en-US" sz="3200" b="1" u="sng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085582" y="1292755"/>
            <a:ext cx="1680541" cy="1370875"/>
            <a:chOff x="2852425" y="1542032"/>
            <a:chExt cx="2512249" cy="1283455"/>
          </a:xfrm>
        </p:grpSpPr>
        <p:sp>
          <p:nvSpPr>
            <p:cNvPr id="58" name="Rectangle 57"/>
            <p:cNvSpPr/>
            <p:nvPr/>
          </p:nvSpPr>
          <p:spPr>
            <a:xfrm>
              <a:off x="2852425" y="1542032"/>
              <a:ext cx="2419137" cy="494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67211" y="1550932"/>
              <a:ext cx="2497463" cy="489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ML Model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60" name="Straight Arrow Connector 59"/>
            <p:cNvCxnSpPr>
              <a:endCxn id="58" idx="2"/>
            </p:cNvCxnSpPr>
            <p:nvPr/>
          </p:nvCxnSpPr>
          <p:spPr>
            <a:xfrm flipV="1">
              <a:off x="4059001" y="2036438"/>
              <a:ext cx="2993" cy="7890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081007" y="4518264"/>
            <a:ext cx="505889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Benefits: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No redundant computations, minimum memory footprint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50150" y="2703913"/>
            <a:ext cx="5109369" cy="1761620"/>
            <a:chOff x="1896020" y="2703913"/>
            <a:chExt cx="5109369" cy="1761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3731491" y="3505492"/>
                  <a:ext cx="61747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⋈</m:t>
                        </m:r>
                      </m:oMath>
                    </m:oMathPara>
                  </a14:m>
                  <a:endParaRPr lang="en-US" sz="3200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491" y="3505492"/>
                  <a:ext cx="617477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/>
            <p:cNvGrpSpPr/>
            <p:nvPr/>
          </p:nvGrpSpPr>
          <p:grpSpPr>
            <a:xfrm>
              <a:off x="1923994" y="2703913"/>
              <a:ext cx="5081395" cy="526329"/>
              <a:chOff x="1907774" y="4194706"/>
              <a:chExt cx="3024620" cy="152790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910670" y="4371028"/>
                <a:ext cx="2384697" cy="13515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7774" y="4194706"/>
                <a:ext cx="3024620" cy="151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Multimodal Features {S, l1}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 flipH="1" flipV="1">
              <a:off x="4260617" y="3902996"/>
              <a:ext cx="1873903" cy="5625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96020" y="3923726"/>
              <a:ext cx="1929689" cy="532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4038578" y="3230243"/>
              <a:ext cx="3608" cy="397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8324972" y="2534395"/>
            <a:ext cx="3734819" cy="988390"/>
            <a:chOff x="8346390" y="2533144"/>
            <a:chExt cx="3734819" cy="988390"/>
          </a:xfrm>
        </p:grpSpPr>
        <p:sp>
          <p:nvSpPr>
            <p:cNvPr id="96" name="TextBox 95"/>
            <p:cNvSpPr txBox="1"/>
            <p:nvPr/>
          </p:nvSpPr>
          <p:spPr>
            <a:xfrm>
              <a:off x="8784916" y="2567427"/>
              <a:ext cx="32962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Multimodal Features </a:t>
              </a:r>
            </a:p>
            <a:p>
              <a:pPr algn="ctr"/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{S, l2}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8346390" y="2533144"/>
              <a:ext cx="3639603" cy="928606"/>
              <a:chOff x="8346390" y="2533144"/>
              <a:chExt cx="3639603" cy="928606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8880134" y="2533144"/>
                <a:ext cx="3105859" cy="9286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107" name="Straight Arrow Connector 106"/>
              <p:cNvCxnSpPr>
                <a:stCxn id="92" idx="3"/>
                <a:endCxn id="96" idx="1"/>
              </p:cNvCxnSpPr>
              <p:nvPr/>
            </p:nvCxnSpPr>
            <p:spPr>
              <a:xfrm>
                <a:off x="8346390" y="3027339"/>
                <a:ext cx="438526" cy="171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9662994" y="1251160"/>
            <a:ext cx="1680541" cy="1114359"/>
            <a:chOff x="2852425" y="1542032"/>
            <a:chExt cx="2512249" cy="1043297"/>
          </a:xfrm>
        </p:grpSpPr>
        <p:sp>
          <p:nvSpPr>
            <p:cNvPr id="113" name="Rectangle 112"/>
            <p:cNvSpPr/>
            <p:nvPr/>
          </p:nvSpPr>
          <p:spPr>
            <a:xfrm>
              <a:off x="2852425" y="1542032"/>
              <a:ext cx="2419137" cy="494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867211" y="1550932"/>
              <a:ext cx="2497463" cy="489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ML Model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V="1">
              <a:off x="4061993" y="2036438"/>
              <a:ext cx="1" cy="548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4853932" y="2124943"/>
            <a:ext cx="3658966" cy="1474087"/>
            <a:chOff x="4789306" y="2086911"/>
            <a:chExt cx="3658966" cy="1474087"/>
          </a:xfrm>
        </p:grpSpPr>
        <p:grpSp>
          <p:nvGrpSpPr>
            <p:cNvPr id="81" name="Group 80"/>
            <p:cNvGrpSpPr/>
            <p:nvPr/>
          </p:nvGrpSpPr>
          <p:grpSpPr>
            <a:xfrm>
              <a:off x="4789306" y="2597338"/>
              <a:ext cx="3471040" cy="963660"/>
              <a:chOff x="4225999" y="5224607"/>
              <a:chExt cx="3471040" cy="96366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4669134" y="5224607"/>
                <a:ext cx="3027905" cy="963660"/>
                <a:chOff x="5878287" y="4702631"/>
                <a:chExt cx="3145134" cy="1318289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5899671" y="4702631"/>
                  <a:ext cx="3123750" cy="1318289"/>
                  <a:chOff x="3623112" y="2632669"/>
                  <a:chExt cx="5237022" cy="2081735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3623112" y="2632669"/>
                    <a:ext cx="5237022" cy="1698892"/>
                    <a:chOff x="2282266" y="1113692"/>
                    <a:chExt cx="7160674" cy="2635064"/>
                  </a:xfrm>
                </p:grpSpPr>
                <p:pic>
                  <p:nvPicPr>
                    <p:cNvPr id="92" name="Picture 91" descr="mage result for convolution neural network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47194" y="1113692"/>
                      <a:ext cx="6995746" cy="263506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3" name="Picture 6" descr="oach Prairie Satchel in Signature Jacquard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516" t="28113" r="15383" b="18485"/>
                    <a:stretch/>
                  </p:blipFill>
                  <p:spPr bwMode="auto">
                    <a:xfrm>
                      <a:off x="2282266" y="1772282"/>
                      <a:ext cx="1276953" cy="122965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6353994" y="3850071"/>
                    <a:ext cx="656563" cy="864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 smtClean="0">
                        <a:latin typeface="Calibri" charset="0"/>
                        <a:ea typeface="Calibri" charset="0"/>
                        <a:cs typeface="Calibri" charset="0"/>
                      </a:rPr>
                      <a:t>l1</a:t>
                    </a:r>
                    <a:endParaRPr lang="en-US" b="1" dirty="0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7306084" y="3850069"/>
                    <a:ext cx="656563" cy="864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 smtClean="0">
                        <a:latin typeface="Calibri" charset="0"/>
                        <a:ea typeface="Calibri" charset="0"/>
                        <a:cs typeface="Calibri" charset="0"/>
                      </a:rPr>
                      <a:t>l2</a:t>
                    </a:r>
                    <a:endParaRPr lang="en-US" b="1" dirty="0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8069659" y="3841368"/>
                    <a:ext cx="790475" cy="864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latin typeface="Calibri" charset="0"/>
                        <a:ea typeface="Calibri" charset="0"/>
                        <a:cs typeface="Calibri" charset="0"/>
                      </a:rPr>
                      <a:t>l3</a:t>
                    </a:r>
                    <a:endParaRPr lang="en-US" b="1" dirty="0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p:grpSp>
            <p:sp>
              <p:nvSpPr>
                <p:cNvPr id="87" name="Rectangle 86"/>
                <p:cNvSpPr/>
                <p:nvPr/>
              </p:nvSpPr>
              <p:spPr>
                <a:xfrm>
                  <a:off x="5878287" y="4702632"/>
                  <a:ext cx="3054697" cy="10758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cxnSp>
            <p:nvCxnSpPr>
              <p:cNvPr id="84" name="Straight Arrow Connector 83"/>
              <p:cNvCxnSpPr/>
              <p:nvPr/>
            </p:nvCxnSpPr>
            <p:spPr>
              <a:xfrm>
                <a:off x="4225999" y="5609850"/>
                <a:ext cx="437561" cy="54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/>
            <p:cNvSpPr txBox="1"/>
            <p:nvPr/>
          </p:nvSpPr>
          <p:spPr>
            <a:xfrm>
              <a:off x="5112038" y="2086911"/>
              <a:ext cx="33362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Partial CNN Operator</a:t>
              </a:r>
              <a:endParaRPr lang="en-US" sz="2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6951489" y="2687927"/>
            <a:ext cx="212576" cy="619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155 3.703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04505 2.96296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5" grpId="0"/>
      <p:bldP spid="56" grpId="0" animBg="1"/>
      <p:bldP spid="123" grpId="0" animBg="1"/>
      <p:bldP spid="1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Our Novel Plan: Staged CNN Inference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8848" y="6538584"/>
            <a:ext cx="2743200" cy="365125"/>
          </a:xfrm>
        </p:spPr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19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4466989"/>
            <a:ext cx="2989881" cy="523220"/>
            <a:chOff x="1891123" y="4288202"/>
            <a:chExt cx="2478164" cy="1438426"/>
          </a:xfrm>
        </p:grpSpPr>
        <p:sp>
          <p:nvSpPr>
            <p:cNvPr id="14" name="Rectangle 13"/>
            <p:cNvSpPr/>
            <p:nvPr/>
          </p:nvSpPr>
          <p:spPr>
            <a:xfrm>
              <a:off x="1891123" y="4371032"/>
              <a:ext cx="2478164" cy="10970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91123" y="4288202"/>
              <a:ext cx="2478164" cy="143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Structured Data {S}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26613" y="6269095"/>
            <a:ext cx="2924071" cy="523220"/>
            <a:chOff x="4240405" y="5583343"/>
            <a:chExt cx="2823586" cy="1528456"/>
          </a:xfrm>
        </p:grpSpPr>
        <p:sp>
          <p:nvSpPr>
            <p:cNvPr id="17" name="Rectangle 16"/>
            <p:cNvSpPr/>
            <p:nvPr/>
          </p:nvSpPr>
          <p:spPr>
            <a:xfrm>
              <a:off x="4240405" y="5807838"/>
              <a:ext cx="2823586" cy="10970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3536" y="5583343"/>
              <a:ext cx="1175488" cy="1528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Images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3264" y="5224607"/>
            <a:ext cx="3027905" cy="1044488"/>
            <a:chOff x="4669134" y="5224607"/>
            <a:chExt cx="3027905" cy="1044488"/>
          </a:xfrm>
        </p:grpSpPr>
        <p:grpSp>
          <p:nvGrpSpPr>
            <p:cNvPr id="13" name="Group 12"/>
            <p:cNvGrpSpPr/>
            <p:nvPr/>
          </p:nvGrpSpPr>
          <p:grpSpPr>
            <a:xfrm>
              <a:off x="4669134" y="5224607"/>
              <a:ext cx="3027905" cy="963660"/>
              <a:chOff x="5878287" y="4702631"/>
              <a:chExt cx="3145134" cy="131828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899671" y="4702631"/>
                <a:ext cx="3123750" cy="1318289"/>
                <a:chOff x="3623112" y="2632669"/>
                <a:chExt cx="5237022" cy="208173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3623112" y="2632669"/>
                  <a:ext cx="5237022" cy="1698892"/>
                  <a:chOff x="2282266" y="1113692"/>
                  <a:chExt cx="7160674" cy="2635064"/>
                </a:xfrm>
              </p:grpSpPr>
              <p:pic>
                <p:nvPicPr>
                  <p:cNvPr id="11" name="Picture 10" descr="mage result for convolution neural network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7194" y="1113692"/>
                    <a:ext cx="6995746" cy="263506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" name="Picture 6" descr="oach Prairie Satchel in Signature Jacquard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516" t="28113" r="15383" b="18485"/>
                  <a:stretch/>
                </p:blipFill>
                <p:spPr bwMode="auto">
                  <a:xfrm>
                    <a:off x="2282266" y="1772282"/>
                    <a:ext cx="1276953" cy="12296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6353994" y="3850071"/>
                  <a:ext cx="656563" cy="864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l1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306084" y="3850069"/>
                  <a:ext cx="656563" cy="864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l2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069659" y="3841368"/>
                  <a:ext cx="790475" cy="864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l3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>
                <a:off x="5878287" y="4702631"/>
                <a:ext cx="3054697" cy="1075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1" name="Straight Arrow Connector 20"/>
            <p:cNvCxnSpPr>
              <a:stCxn id="18" idx="0"/>
              <a:endCxn id="4" idx="2"/>
            </p:cNvCxnSpPr>
            <p:nvPr/>
          </p:nvCxnSpPr>
          <p:spPr>
            <a:xfrm flipV="1">
              <a:off x="6112857" y="6011045"/>
              <a:ext cx="26697" cy="258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500359" y="4426017"/>
            <a:ext cx="3005402" cy="798591"/>
            <a:chOff x="2597033" y="5381817"/>
            <a:chExt cx="2989260" cy="795407"/>
          </a:xfrm>
        </p:grpSpPr>
        <p:grpSp>
          <p:nvGrpSpPr>
            <p:cNvPr id="22" name="Group 21"/>
            <p:cNvGrpSpPr/>
            <p:nvPr/>
          </p:nvGrpSpPr>
          <p:grpSpPr>
            <a:xfrm>
              <a:off x="2597033" y="5381817"/>
              <a:ext cx="2989260" cy="523220"/>
              <a:chOff x="2239512" y="8342434"/>
              <a:chExt cx="2886536" cy="152845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239512" y="8572037"/>
                <a:ext cx="2857887" cy="10994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61511" y="8342434"/>
                <a:ext cx="2864537" cy="152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Image Features {l1}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stCxn id="4" idx="0"/>
              <a:endCxn id="23" idx="2"/>
            </p:cNvCxnSpPr>
            <p:nvPr/>
          </p:nvCxnSpPr>
          <p:spPr>
            <a:xfrm flipH="1" flipV="1">
              <a:off x="4076829" y="5836766"/>
              <a:ext cx="5508" cy="3404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717241" y="5323301"/>
            <a:ext cx="212576" cy="619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7650" y="3827285"/>
            <a:ext cx="4022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Calibri" charset="0"/>
                <a:ea typeface="Calibri" charset="0"/>
                <a:cs typeface="Calibri" charset="0"/>
              </a:rPr>
              <a:t>Staged Materialization</a:t>
            </a:r>
            <a:endParaRPr lang="en-US" sz="3200" b="1" u="sng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085582" y="1292755"/>
            <a:ext cx="1680541" cy="1370875"/>
            <a:chOff x="2852425" y="1542032"/>
            <a:chExt cx="2512249" cy="1283455"/>
          </a:xfrm>
        </p:grpSpPr>
        <p:sp>
          <p:nvSpPr>
            <p:cNvPr id="58" name="Rectangle 57"/>
            <p:cNvSpPr/>
            <p:nvPr/>
          </p:nvSpPr>
          <p:spPr>
            <a:xfrm>
              <a:off x="2852425" y="1542032"/>
              <a:ext cx="2419137" cy="494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67211" y="1550932"/>
              <a:ext cx="2497463" cy="489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ML Model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60" name="Straight Arrow Connector 59"/>
            <p:cNvCxnSpPr>
              <a:endCxn id="58" idx="2"/>
            </p:cNvCxnSpPr>
            <p:nvPr/>
          </p:nvCxnSpPr>
          <p:spPr>
            <a:xfrm flipV="1">
              <a:off x="4059001" y="2036438"/>
              <a:ext cx="2993" cy="7890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081007" y="4518264"/>
            <a:ext cx="505889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Benefits: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No redundant computations, minimum memory footprint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50150" y="2703913"/>
            <a:ext cx="5109369" cy="1761620"/>
            <a:chOff x="1896020" y="2703913"/>
            <a:chExt cx="5109369" cy="1761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3731491" y="3505492"/>
                  <a:ext cx="61747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⋈</m:t>
                        </m:r>
                      </m:oMath>
                    </m:oMathPara>
                  </a14:m>
                  <a:endParaRPr lang="en-US" sz="3200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491" y="3505492"/>
                  <a:ext cx="617477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oup 67"/>
            <p:cNvGrpSpPr/>
            <p:nvPr/>
          </p:nvGrpSpPr>
          <p:grpSpPr>
            <a:xfrm>
              <a:off x="1923994" y="2703913"/>
              <a:ext cx="5081395" cy="526329"/>
              <a:chOff x="1907774" y="4194706"/>
              <a:chExt cx="3024620" cy="152790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910670" y="4371028"/>
                <a:ext cx="2384697" cy="13515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7774" y="4194706"/>
                <a:ext cx="3024620" cy="151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Multimodal Features {S, l1}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 flipH="1" flipV="1">
              <a:off x="4260617" y="3902996"/>
              <a:ext cx="1873903" cy="5625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896020" y="3923726"/>
              <a:ext cx="1929689" cy="532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4038578" y="3230243"/>
              <a:ext cx="3608" cy="397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8324972" y="2534395"/>
            <a:ext cx="3734819" cy="988390"/>
            <a:chOff x="8346390" y="2533144"/>
            <a:chExt cx="3734819" cy="988390"/>
          </a:xfrm>
        </p:grpSpPr>
        <p:sp>
          <p:nvSpPr>
            <p:cNvPr id="96" name="TextBox 95"/>
            <p:cNvSpPr txBox="1"/>
            <p:nvPr/>
          </p:nvSpPr>
          <p:spPr>
            <a:xfrm>
              <a:off x="8784916" y="2567427"/>
              <a:ext cx="32962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Multimodal Features </a:t>
              </a:r>
            </a:p>
            <a:p>
              <a:pPr algn="ctr"/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{S, l2}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8346390" y="2533144"/>
              <a:ext cx="3639603" cy="928606"/>
              <a:chOff x="8346390" y="2533144"/>
              <a:chExt cx="3639603" cy="928606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8880134" y="2533144"/>
                <a:ext cx="3105859" cy="9286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107" name="Straight Arrow Connector 106"/>
              <p:cNvCxnSpPr>
                <a:stCxn id="92" idx="3"/>
                <a:endCxn id="96" idx="1"/>
              </p:cNvCxnSpPr>
              <p:nvPr/>
            </p:nvCxnSpPr>
            <p:spPr>
              <a:xfrm>
                <a:off x="8346390" y="3027339"/>
                <a:ext cx="438526" cy="171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9662994" y="1251160"/>
            <a:ext cx="1680541" cy="1114359"/>
            <a:chOff x="2852425" y="1542032"/>
            <a:chExt cx="2512249" cy="1043297"/>
          </a:xfrm>
        </p:grpSpPr>
        <p:sp>
          <p:nvSpPr>
            <p:cNvPr id="113" name="Rectangle 112"/>
            <p:cNvSpPr/>
            <p:nvPr/>
          </p:nvSpPr>
          <p:spPr>
            <a:xfrm>
              <a:off x="2852425" y="1542032"/>
              <a:ext cx="2419137" cy="494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867211" y="1550932"/>
              <a:ext cx="2497463" cy="489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ML Model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V="1">
              <a:off x="4061993" y="2036438"/>
              <a:ext cx="1" cy="548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4853932" y="2124943"/>
            <a:ext cx="3658966" cy="1474087"/>
            <a:chOff x="4789306" y="2086911"/>
            <a:chExt cx="3658966" cy="1474087"/>
          </a:xfrm>
        </p:grpSpPr>
        <p:grpSp>
          <p:nvGrpSpPr>
            <p:cNvPr id="81" name="Group 80"/>
            <p:cNvGrpSpPr/>
            <p:nvPr/>
          </p:nvGrpSpPr>
          <p:grpSpPr>
            <a:xfrm>
              <a:off x="4789306" y="2597338"/>
              <a:ext cx="3471040" cy="963660"/>
              <a:chOff x="4225999" y="5224607"/>
              <a:chExt cx="3471040" cy="963660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4669134" y="5224607"/>
                <a:ext cx="3027905" cy="963660"/>
                <a:chOff x="5878287" y="4702631"/>
                <a:chExt cx="3145134" cy="1318289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5899671" y="4702631"/>
                  <a:ext cx="3123750" cy="1318289"/>
                  <a:chOff x="3623112" y="2632669"/>
                  <a:chExt cx="5237022" cy="2081735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3623112" y="2632669"/>
                    <a:ext cx="5237022" cy="1698892"/>
                    <a:chOff x="2282266" y="1113692"/>
                    <a:chExt cx="7160674" cy="2635064"/>
                  </a:xfrm>
                </p:grpSpPr>
                <p:pic>
                  <p:nvPicPr>
                    <p:cNvPr id="92" name="Picture 91" descr="mage result for convolution neural network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47194" y="1113692"/>
                      <a:ext cx="6995746" cy="263506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3" name="Picture 6" descr="oach Prairie Satchel in Signature Jacquard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516" t="28113" r="15383" b="18485"/>
                    <a:stretch/>
                  </p:blipFill>
                  <p:spPr bwMode="auto">
                    <a:xfrm>
                      <a:off x="2282266" y="1772282"/>
                      <a:ext cx="1276953" cy="122965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6353994" y="3850071"/>
                    <a:ext cx="656563" cy="864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 smtClean="0">
                        <a:latin typeface="Calibri" charset="0"/>
                        <a:ea typeface="Calibri" charset="0"/>
                        <a:cs typeface="Calibri" charset="0"/>
                      </a:rPr>
                      <a:t>l1</a:t>
                    </a:r>
                    <a:endParaRPr lang="en-US" b="1" dirty="0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7306084" y="3850069"/>
                    <a:ext cx="656563" cy="864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 smtClean="0">
                        <a:latin typeface="Calibri" charset="0"/>
                        <a:ea typeface="Calibri" charset="0"/>
                        <a:cs typeface="Calibri" charset="0"/>
                      </a:rPr>
                      <a:t>l2</a:t>
                    </a:r>
                    <a:endParaRPr lang="en-US" b="1" dirty="0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8069659" y="3841368"/>
                    <a:ext cx="790475" cy="8643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>
                        <a:latin typeface="Calibri" charset="0"/>
                        <a:ea typeface="Calibri" charset="0"/>
                        <a:cs typeface="Calibri" charset="0"/>
                      </a:rPr>
                      <a:t>l3</a:t>
                    </a:r>
                    <a:endParaRPr lang="en-US" b="1" dirty="0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p:grpSp>
            <p:sp>
              <p:nvSpPr>
                <p:cNvPr id="87" name="Rectangle 86"/>
                <p:cNvSpPr/>
                <p:nvPr/>
              </p:nvSpPr>
              <p:spPr>
                <a:xfrm>
                  <a:off x="5878287" y="4702632"/>
                  <a:ext cx="3054697" cy="107584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cxnSp>
            <p:nvCxnSpPr>
              <p:cNvPr id="84" name="Straight Arrow Connector 83"/>
              <p:cNvCxnSpPr/>
              <p:nvPr/>
            </p:nvCxnSpPr>
            <p:spPr>
              <a:xfrm>
                <a:off x="4225999" y="5609850"/>
                <a:ext cx="437561" cy="54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/>
            <p:cNvSpPr txBox="1"/>
            <p:nvPr/>
          </p:nvSpPr>
          <p:spPr>
            <a:xfrm>
              <a:off x="5112038" y="2086911"/>
              <a:ext cx="33362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Partial CNN Operator</a:t>
              </a:r>
              <a:endParaRPr lang="en-US" sz="28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6951489" y="2687927"/>
            <a:ext cx="212576" cy="619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37380" y="4118154"/>
            <a:ext cx="6502520" cy="2673078"/>
            <a:chOff x="5637380" y="4118154"/>
            <a:chExt cx="6502520" cy="2673078"/>
          </a:xfrm>
        </p:grpSpPr>
        <p:sp>
          <p:nvSpPr>
            <p:cNvPr id="137" name="TextBox 136"/>
            <p:cNvSpPr txBox="1"/>
            <p:nvPr/>
          </p:nvSpPr>
          <p:spPr>
            <a:xfrm>
              <a:off x="7081006" y="6206457"/>
              <a:ext cx="505889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Problem: </a:t>
              </a:r>
              <a:r>
                <a:rPr lang="en-US" sz="3200" dirty="0" smtClean="0">
                  <a:latin typeface="Calibri" charset="0"/>
                  <a:ea typeface="Calibri" charset="0"/>
                  <a:cs typeface="Calibri" charset="0"/>
                </a:rPr>
                <a:t>High join overhead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77052" y="6023325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14 KB</a:t>
              </a:r>
              <a:endParaRPr 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637380" y="4118154"/>
              <a:ext cx="917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784 KB</a:t>
              </a:r>
              <a:endParaRPr lang="en-U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8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155 3.703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04505 2.96296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5" grpId="0"/>
      <p:bldP spid="56" grpId="0" animBg="1"/>
      <p:bldP spid="123" grpId="0" animBg="1"/>
      <p:bldP spid="1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Growth of unstructured data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683928" y="1335075"/>
            <a:ext cx="6592359" cy="3214014"/>
            <a:chOff x="-682286" y="2966110"/>
            <a:chExt cx="5795148" cy="3983401"/>
          </a:xfrm>
        </p:grpSpPr>
        <p:sp>
          <p:nvSpPr>
            <p:cNvPr id="9" name="TextBox 8"/>
            <p:cNvSpPr txBox="1"/>
            <p:nvPr/>
          </p:nvSpPr>
          <p:spPr>
            <a:xfrm>
              <a:off x="2162606" y="6491766"/>
              <a:ext cx="1640704" cy="457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alibri" charset="0"/>
                  <a:ea typeface="Calibri" charset="0"/>
                  <a:cs typeface="Calibri" charset="0"/>
                </a:rPr>
                <a:t>Source: ETC@USC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682286" y="2966110"/>
              <a:ext cx="5795148" cy="3525656"/>
              <a:chOff x="152398" y="2945482"/>
              <a:chExt cx="5795148" cy="3525656"/>
            </a:xfrm>
          </p:grpSpPr>
          <p:pic>
            <p:nvPicPr>
              <p:cNvPr id="1028" name="Picture 4" descr="ata Growth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07" r="13889" b="8897"/>
              <a:stretch/>
            </p:blipFill>
            <p:spPr bwMode="auto">
              <a:xfrm>
                <a:off x="1261403" y="2945482"/>
                <a:ext cx="4686143" cy="3525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52398" y="3387969"/>
                <a:ext cx="2110156" cy="9261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377354" y="1320428"/>
            <a:ext cx="5814646" cy="3223344"/>
            <a:chOff x="4386973" y="513655"/>
            <a:chExt cx="7514771" cy="3932326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1785208270"/>
                </p:ext>
              </p:extLst>
            </p:nvPr>
          </p:nvGraphicFramePr>
          <p:xfrm>
            <a:off x="4386973" y="513655"/>
            <a:ext cx="7514771" cy="34677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552291" y="3995414"/>
              <a:ext cx="3565975" cy="450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Source: 2017 Kaggle Survey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50243" y="2038768"/>
            <a:ext cx="22004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Dark Data</a:t>
            </a:r>
            <a:endParaRPr lang="en-US" sz="32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53612" y="1318220"/>
            <a:ext cx="4953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Data growth mainly driven by</a:t>
            </a:r>
          </a:p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unstructured data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88907" y="4856768"/>
            <a:ext cx="8097078" cy="1961247"/>
            <a:chOff x="1988907" y="4856768"/>
            <a:chExt cx="8097078" cy="196124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907" y="4856768"/>
              <a:ext cx="2275436" cy="18647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988907" y="6282755"/>
              <a:ext cx="22754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e-Commerce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24" name="Picture 6" descr="elated imag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16"/>
            <a:stretch/>
          </p:blipFill>
          <p:spPr bwMode="auto">
            <a:xfrm>
              <a:off x="4947285" y="4856768"/>
              <a:ext cx="2297430" cy="1864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947285" y="6356350"/>
              <a:ext cx="22974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Healthcare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27" name="Picture 26" descr="mage result for yelp review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7" y="4856768"/>
              <a:ext cx="2158328" cy="1847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927657" y="6356350"/>
              <a:ext cx="21583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Social Media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9" name="Slide Number Placeholder 9"/>
          <p:cNvSpPr txBox="1">
            <a:spLocks/>
          </p:cNvSpPr>
          <p:nvPr/>
        </p:nvSpPr>
        <p:spPr>
          <a:xfrm>
            <a:off x="8672699" y="7197600"/>
            <a:ext cx="1636325" cy="234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320" y="2372895"/>
            <a:ext cx="1740249" cy="430887"/>
          </a:xfrm>
          <a:prstGeom prst="rect">
            <a:avLst/>
          </a:prstGeom>
          <a:solidFill>
            <a:srgbClr val="FEBB82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unstructured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320" y="2937266"/>
            <a:ext cx="1740249" cy="430887"/>
          </a:xfrm>
          <a:prstGeom prst="rect">
            <a:avLst/>
          </a:prstGeom>
          <a:solidFill>
            <a:srgbClr val="FF6756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structured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Our Novel Plan: Staged CNN Inference - Reordered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540168"/>
            <a:ext cx="2743200" cy="365125"/>
          </a:xfrm>
        </p:spPr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26613" y="6345943"/>
            <a:ext cx="2924071" cy="375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8326" y="6269094"/>
            <a:ext cx="1217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Images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00359" y="4426017"/>
            <a:ext cx="3050810" cy="1843077"/>
            <a:chOff x="3500359" y="4426017"/>
            <a:chExt cx="3050810" cy="1843077"/>
          </a:xfrm>
        </p:grpSpPr>
        <p:cxnSp>
          <p:nvCxnSpPr>
            <p:cNvPr id="21" name="Straight Arrow Connector 20"/>
            <p:cNvCxnSpPr>
              <a:stCxn id="18" idx="0"/>
              <a:endCxn id="4" idx="2"/>
            </p:cNvCxnSpPr>
            <p:nvPr/>
          </p:nvCxnSpPr>
          <p:spPr>
            <a:xfrm flipV="1">
              <a:off x="4966987" y="6011044"/>
              <a:ext cx="26697" cy="258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500359" y="4426017"/>
              <a:ext cx="3050810" cy="1762250"/>
              <a:chOff x="3500359" y="4426017"/>
              <a:chExt cx="3050810" cy="176225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500359" y="4426017"/>
                <a:ext cx="3050810" cy="1762250"/>
                <a:chOff x="3500359" y="4426017"/>
                <a:chExt cx="3050810" cy="176225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23264" y="5224607"/>
                  <a:ext cx="3027905" cy="963660"/>
                  <a:chOff x="5878287" y="4702631"/>
                  <a:chExt cx="3145134" cy="1318289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5899671" y="4702631"/>
                    <a:ext cx="3123750" cy="1318289"/>
                    <a:chOff x="3623112" y="2632669"/>
                    <a:chExt cx="5237022" cy="2081735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3623112" y="2632669"/>
                      <a:ext cx="5237022" cy="1698892"/>
                      <a:chOff x="2282266" y="1113692"/>
                      <a:chExt cx="7160674" cy="2635064"/>
                    </a:xfrm>
                  </p:grpSpPr>
                  <p:pic>
                    <p:nvPicPr>
                      <p:cNvPr id="11" name="Picture 10" descr="mage result for convolution neural network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194" y="1113692"/>
                        <a:ext cx="6995746" cy="2635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" name="Picture 6" descr="oach Prairie Satchel in Signature Jacquard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516" t="28113" r="15383" b="18485"/>
                      <a:stretch/>
                    </p:blipFill>
                    <p:spPr bwMode="auto">
                      <a:xfrm>
                        <a:off x="2282266" y="1772282"/>
                        <a:ext cx="1276953" cy="1229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6353994" y="3850071"/>
                      <a:ext cx="656563" cy="86433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l1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7306084" y="3850069"/>
                      <a:ext cx="656563" cy="86433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l2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8069659" y="3841368"/>
                      <a:ext cx="790475" cy="864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l3</a:t>
                      </a:r>
                      <a:endParaRPr lang="en-US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p:txBody>
                </p:sp>
              </p:grpSp>
              <p:sp>
                <p:nvSpPr>
                  <p:cNvPr id="4" name="Rectangle 3"/>
                  <p:cNvSpPr/>
                  <p:nvPr/>
                </p:nvSpPr>
                <p:spPr>
                  <a:xfrm>
                    <a:off x="5878287" y="4702631"/>
                    <a:ext cx="3054697" cy="107584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500359" y="4426017"/>
                  <a:ext cx="3005402" cy="525314"/>
                  <a:chOff x="2239512" y="8342434"/>
                  <a:chExt cx="2886536" cy="1528457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2239512" y="8572037"/>
                    <a:ext cx="2857887" cy="1099419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261511" y="8342434"/>
                    <a:ext cx="2864537" cy="15284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latin typeface="Calibri" charset="0"/>
                        <a:ea typeface="Calibri" charset="0"/>
                        <a:cs typeface="Calibri" charset="0"/>
                      </a:rPr>
                      <a:t>Image Features {l1}</a:t>
                    </a:r>
                    <a:endParaRPr lang="en-US" sz="2800" dirty="0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p:grpSp>
            <p:cxnSp>
              <p:nvCxnSpPr>
                <p:cNvPr id="26" name="Straight Arrow Connector 25"/>
                <p:cNvCxnSpPr>
                  <a:stCxn id="4" idx="0"/>
                  <a:endCxn id="23" idx="2"/>
                </p:cNvCxnSpPr>
                <p:nvPr/>
              </p:nvCxnSpPr>
              <p:spPr>
                <a:xfrm flipH="1" flipV="1">
                  <a:off x="4988146" y="4882787"/>
                  <a:ext cx="5538" cy="3418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Rectangle 50"/>
              <p:cNvSpPr/>
              <p:nvPr/>
            </p:nvSpPr>
            <p:spPr>
              <a:xfrm>
                <a:off x="5159499" y="5282715"/>
                <a:ext cx="212576" cy="6190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7557650" y="3827285"/>
            <a:ext cx="4022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Calibri" charset="0"/>
                <a:ea typeface="Calibri" charset="0"/>
                <a:cs typeface="Calibri" charset="0"/>
              </a:rPr>
              <a:t>Staged Materialization</a:t>
            </a:r>
            <a:endParaRPr lang="en-US" sz="3200" b="1" u="sng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085582" y="1292755"/>
            <a:ext cx="1680541" cy="1370875"/>
            <a:chOff x="2852425" y="1542032"/>
            <a:chExt cx="2512249" cy="1283455"/>
          </a:xfrm>
        </p:grpSpPr>
        <p:sp>
          <p:nvSpPr>
            <p:cNvPr id="58" name="Rectangle 57"/>
            <p:cNvSpPr/>
            <p:nvPr/>
          </p:nvSpPr>
          <p:spPr>
            <a:xfrm>
              <a:off x="2852425" y="1542032"/>
              <a:ext cx="2419137" cy="494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67211" y="1550932"/>
              <a:ext cx="2497463" cy="489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ML Model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60" name="Straight Arrow Connector 59"/>
            <p:cNvCxnSpPr>
              <a:endCxn id="58" idx="2"/>
            </p:cNvCxnSpPr>
            <p:nvPr/>
          </p:nvCxnSpPr>
          <p:spPr>
            <a:xfrm flipV="1">
              <a:off x="4059001" y="2036438"/>
              <a:ext cx="2993" cy="7890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049170" y="4504929"/>
            <a:ext cx="509072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Benefits: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No redundant computations, minimum memory footprint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778124" y="2703913"/>
            <a:ext cx="5081395" cy="526329"/>
            <a:chOff x="1907774" y="4194706"/>
            <a:chExt cx="3024620" cy="1527909"/>
          </a:xfrm>
        </p:grpSpPr>
        <p:sp>
          <p:nvSpPr>
            <p:cNvPr id="72" name="Rectangle 71"/>
            <p:cNvSpPr/>
            <p:nvPr/>
          </p:nvSpPr>
          <p:spPr>
            <a:xfrm>
              <a:off x="1910670" y="4371028"/>
              <a:ext cx="2384697" cy="13515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907774" y="4194706"/>
              <a:ext cx="3024620" cy="151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Multimodal Features {S, l1}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3505492"/>
            <a:ext cx="4988650" cy="1484717"/>
            <a:chOff x="0" y="3505492"/>
            <a:chExt cx="4988650" cy="1484717"/>
          </a:xfrm>
        </p:grpSpPr>
        <p:sp>
          <p:nvSpPr>
            <p:cNvPr id="14" name="Rectangle 13"/>
            <p:cNvSpPr/>
            <p:nvPr/>
          </p:nvSpPr>
          <p:spPr>
            <a:xfrm>
              <a:off x="0" y="4497118"/>
              <a:ext cx="2989881" cy="3990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0" y="3505492"/>
              <a:ext cx="4988650" cy="1484717"/>
              <a:chOff x="0" y="3505492"/>
              <a:chExt cx="4988650" cy="148471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0" y="4466989"/>
                <a:ext cx="29898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Structured Data {S}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2585621" y="3505492"/>
                    <a:ext cx="617477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⋈</m:t>
                          </m:r>
                        </m:oMath>
                      </m:oMathPara>
                    </a14:m>
                    <a:endParaRPr lang="en-US" sz="3200" b="1" dirty="0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5621" y="3505492"/>
                    <a:ext cx="617477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Arrow Connector 68"/>
              <p:cNvCxnSpPr/>
              <p:nvPr/>
            </p:nvCxnSpPr>
            <p:spPr>
              <a:xfrm flipH="1" flipV="1">
                <a:off x="3114747" y="3902996"/>
                <a:ext cx="1873903" cy="5625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V="1">
                <a:off x="750150" y="3923726"/>
                <a:ext cx="1929689" cy="5324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1" name="Straight Arrow Connector 70"/>
          <p:cNvCxnSpPr/>
          <p:nvPr/>
        </p:nvCxnSpPr>
        <p:spPr>
          <a:xfrm flipH="1" flipV="1">
            <a:off x="2892708" y="3230243"/>
            <a:ext cx="3608" cy="39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763498" y="2568678"/>
            <a:ext cx="3296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Multimodal Features </a:t>
            </a:r>
          </a:p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{S, l2}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8324972" y="2534395"/>
            <a:ext cx="3639603" cy="928606"/>
            <a:chOff x="8346390" y="2533144"/>
            <a:chExt cx="3639603" cy="928606"/>
          </a:xfrm>
        </p:grpSpPr>
        <p:sp>
          <p:nvSpPr>
            <p:cNvPr id="106" name="Rectangle 105"/>
            <p:cNvSpPr/>
            <p:nvPr/>
          </p:nvSpPr>
          <p:spPr>
            <a:xfrm>
              <a:off x="8880134" y="2533144"/>
              <a:ext cx="3105859" cy="9286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07" name="Straight Arrow Connector 106"/>
            <p:cNvCxnSpPr>
              <a:stCxn id="92" idx="3"/>
              <a:endCxn id="96" idx="1"/>
            </p:cNvCxnSpPr>
            <p:nvPr/>
          </p:nvCxnSpPr>
          <p:spPr>
            <a:xfrm>
              <a:off x="8346390" y="3027339"/>
              <a:ext cx="438526" cy="17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9662994" y="1251160"/>
            <a:ext cx="1680541" cy="1114359"/>
            <a:chOff x="2852425" y="1542032"/>
            <a:chExt cx="2512249" cy="1043297"/>
          </a:xfrm>
        </p:grpSpPr>
        <p:sp>
          <p:nvSpPr>
            <p:cNvPr id="113" name="Rectangle 112"/>
            <p:cNvSpPr/>
            <p:nvPr/>
          </p:nvSpPr>
          <p:spPr>
            <a:xfrm>
              <a:off x="2852425" y="1542032"/>
              <a:ext cx="2419137" cy="4944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867211" y="1550932"/>
              <a:ext cx="2497463" cy="489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ML Model</a:t>
              </a: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V="1">
              <a:off x="4061993" y="2036438"/>
              <a:ext cx="1" cy="548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853932" y="2635370"/>
            <a:ext cx="3471040" cy="963660"/>
            <a:chOff x="4225999" y="5224607"/>
            <a:chExt cx="3471040" cy="963660"/>
          </a:xfrm>
        </p:grpSpPr>
        <p:grpSp>
          <p:nvGrpSpPr>
            <p:cNvPr id="83" name="Group 82"/>
            <p:cNvGrpSpPr/>
            <p:nvPr/>
          </p:nvGrpSpPr>
          <p:grpSpPr>
            <a:xfrm>
              <a:off x="4669134" y="5224607"/>
              <a:ext cx="3027905" cy="963660"/>
              <a:chOff x="5878287" y="4702631"/>
              <a:chExt cx="3145134" cy="1318289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5899671" y="4702631"/>
                <a:ext cx="3123750" cy="1318289"/>
                <a:chOff x="3623112" y="2632669"/>
                <a:chExt cx="5237022" cy="2081735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3623112" y="2632669"/>
                  <a:ext cx="5237022" cy="1698892"/>
                  <a:chOff x="2282266" y="1113692"/>
                  <a:chExt cx="7160674" cy="2635064"/>
                </a:xfrm>
              </p:grpSpPr>
              <p:pic>
                <p:nvPicPr>
                  <p:cNvPr id="92" name="Picture 91" descr="mage result for convolution neural network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7194" y="1113692"/>
                    <a:ext cx="6995746" cy="263506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3" name="Picture 6" descr="oach Prairie Satchel in Signature Jacquard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516" t="28113" r="15383" b="18485"/>
                  <a:stretch/>
                </p:blipFill>
                <p:spPr bwMode="auto">
                  <a:xfrm>
                    <a:off x="2282266" y="1772282"/>
                    <a:ext cx="1276953" cy="12296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9" name="TextBox 88"/>
                <p:cNvSpPr txBox="1"/>
                <p:nvPr/>
              </p:nvSpPr>
              <p:spPr>
                <a:xfrm>
                  <a:off x="6353994" y="3850071"/>
                  <a:ext cx="656563" cy="864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l1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306084" y="3850069"/>
                  <a:ext cx="656563" cy="864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l2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8069659" y="3841368"/>
                  <a:ext cx="790475" cy="864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Calibri" charset="0"/>
                      <a:ea typeface="Calibri" charset="0"/>
                      <a:cs typeface="Calibri" charset="0"/>
                    </a:rPr>
                    <a:t>l3</a:t>
                  </a:r>
                  <a:endParaRPr lang="en-US" b="1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5878287" y="4702632"/>
                <a:ext cx="3054697" cy="10758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>
              <a:off x="4225999" y="5609850"/>
              <a:ext cx="437561" cy="5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5176664" y="2124943"/>
            <a:ext cx="333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Partial CNN Operator</a:t>
            </a:r>
            <a:endParaRPr lang="en-US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494577" y="2675922"/>
            <a:ext cx="212576" cy="619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049170" y="6167458"/>
            <a:ext cx="509072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Problem: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High join overhead</a:t>
            </a:r>
          </a:p>
        </p:txBody>
      </p:sp>
    </p:spTree>
    <p:extLst>
      <p:ext uri="{BB962C8B-B14F-4D97-AF65-F5344CB8AC3E}">
        <p14:creationId xmlns:p14="http://schemas.microsoft.com/office/powerpoint/2010/main" val="19293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231 L 0.00299 0.26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3287 L -0.175 -0.11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Outline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21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2" y="1692323"/>
            <a:ext cx="10753298" cy="42047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Our System Vista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System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Logical Plan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	Physical Plan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System Configuration Optimizations</a:t>
            </a:r>
          </a:p>
        </p:txBody>
      </p:sp>
    </p:spTree>
    <p:extLst>
      <p:ext uri="{BB962C8B-B14F-4D97-AF65-F5344CB8AC3E}">
        <p14:creationId xmlns:p14="http://schemas.microsoft.com/office/powerpoint/2010/main" val="9063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Vista: Physical Plan Optimizations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10145" y="-4655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656" y="5890989"/>
            <a:ext cx="102366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Benefit: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Vista automatically picks the physical plan choices.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22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678" y="1599285"/>
            <a:ext cx="984647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Join Operator</a:t>
            </a:r>
          </a:p>
          <a:p>
            <a:r>
              <a:rPr lang="en-US" sz="4000" dirty="0" smtClean="0"/>
              <a:t>	</a:t>
            </a:r>
            <a:r>
              <a:rPr lang="en-US" sz="3600" dirty="0" smtClean="0"/>
              <a:t>Options: Broadcast vs Shuffle join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Trade-Offs: Memory footprint vs Network cost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4000" dirty="0" smtClean="0"/>
              <a:t>Storage Format</a:t>
            </a:r>
          </a:p>
          <a:p>
            <a:r>
              <a:rPr lang="en-US" sz="4000" dirty="0"/>
              <a:t>	</a:t>
            </a:r>
            <a:r>
              <a:rPr lang="en-US" sz="3600" dirty="0" smtClean="0"/>
              <a:t>Options: Compressed vs Uncompressed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Trade-Offs: Memory footprint vs Compute cost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55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Outline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23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2" y="1692323"/>
            <a:ext cx="10753298" cy="42047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Our System Vista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System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Logical Plan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Physical Plan Optimizations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System Configuration Optimizations</a:t>
            </a:r>
          </a:p>
        </p:txBody>
      </p:sp>
    </p:spTree>
    <p:extLst>
      <p:ext uri="{BB962C8B-B14F-4D97-AF65-F5344CB8AC3E}">
        <p14:creationId xmlns:p14="http://schemas.microsoft.com/office/powerpoint/2010/main" val="21090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Vista: System Configuration Optimizations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24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278" y="1631942"/>
            <a:ext cx="45214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Memory allocation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en-US" sz="4400" dirty="0" smtClean="0"/>
              <a:t>Query parallelism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Data partition size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326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 Memory Allocation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76275" y="6182224"/>
            <a:ext cx="2743200" cy="365125"/>
          </a:xfrm>
        </p:spPr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25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827" y="1402465"/>
            <a:ext cx="10561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Challenge: Default configurations won’t work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  CNN features are big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  Non trivial CNN model inference memory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8827" y="3156792"/>
            <a:ext cx="10997138" cy="1909018"/>
            <a:chOff x="338310" y="4358112"/>
            <a:chExt cx="10929967" cy="2203050"/>
          </a:xfrm>
        </p:grpSpPr>
        <p:sp>
          <p:nvSpPr>
            <p:cNvPr id="11" name="Rectangle 10"/>
            <p:cNvSpPr/>
            <p:nvPr/>
          </p:nvSpPr>
          <p:spPr>
            <a:xfrm>
              <a:off x="426129" y="5403317"/>
              <a:ext cx="10777706" cy="11570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40262" y="5418509"/>
              <a:ext cx="9162109" cy="1142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129" y="5418509"/>
              <a:ext cx="1615598" cy="11392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040260" y="5415099"/>
              <a:ext cx="9162111" cy="1144147"/>
              <a:chOff x="2154720" y="2714334"/>
              <a:chExt cx="9151547" cy="261080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866649" y="2717744"/>
                <a:ext cx="5439618" cy="260739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154720" y="2714334"/>
                <a:ext cx="1855965" cy="260739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010685" y="2714334"/>
                <a:ext cx="1855965" cy="260739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764163" y="3079323"/>
                <a:ext cx="1657131" cy="1896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In-Memory </a:t>
                </a:r>
              </a:p>
              <a:p>
                <a:pPr algn="ctr"/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Storage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254183" y="3038007"/>
                <a:ext cx="1255241" cy="1896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Core </a:t>
                </a:r>
              </a:p>
              <a:p>
                <a:pPr algn="ctr"/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Memory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399683" y="3079323"/>
                <a:ext cx="1255241" cy="1896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User </a:t>
                </a:r>
              </a:p>
              <a:p>
                <a:pPr algn="ctr"/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Memory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9228714" y="5415100"/>
              <a:ext cx="1966112" cy="1143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8310" y="5556943"/>
              <a:ext cx="1791233" cy="95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Calibri" charset="0"/>
                  <a:ea typeface="Calibri" charset="0"/>
                  <a:cs typeface="Calibri" charset="0"/>
                </a:rPr>
                <a:t>OS  Reserved</a:t>
              </a:r>
              <a:endParaRPr lang="en-US" sz="2400" dirty="0" smtClean="0">
                <a:latin typeface="Calibri" charset="0"/>
                <a:ea typeface="Calibri" charset="0"/>
                <a:cs typeface="Calibri" charset="0"/>
              </a:endParaRPr>
            </a:p>
            <a:p>
              <a:pPr algn="ctr"/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Memory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12620" y="5570926"/>
              <a:ext cx="1998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CNN Inference</a:t>
              </a:r>
            </a:p>
            <a:p>
              <a:pPr algn="ctr"/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 Memory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5511" y="4630205"/>
              <a:ext cx="1547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UDF Execution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37309" y="4358112"/>
              <a:ext cx="1980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Query Processing</a:t>
              </a:r>
            </a:p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e.g. join processing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68978" y="4599992"/>
              <a:ext cx="2416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Calibri" charset="0"/>
                  <a:ea typeface="Calibri" charset="0"/>
                  <a:cs typeface="Calibri" charset="0"/>
                </a:rPr>
                <a:t>Store intermediate data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32024" y="4599992"/>
              <a:ext cx="2236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CNN model footprints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763649" y="5012369"/>
              <a:ext cx="1" cy="415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474188" y="4965912"/>
              <a:ext cx="1" cy="415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0201411" y="4945543"/>
              <a:ext cx="1" cy="415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07186" y="5547926"/>
            <a:ext cx="1033244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Benefit: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Vista frees the data scientist from manual memory 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and system configuration tuning.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405909" y="3696136"/>
            <a:ext cx="1" cy="360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2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 Query Parallelism and Data Partition Size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76275" y="6182224"/>
            <a:ext cx="2743200" cy="365125"/>
          </a:xfrm>
        </p:spPr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26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6803" y="3233736"/>
            <a:ext cx="1009736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Benefit: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Vista sets  Query Parallelism to improve utilization and reduce disk spills.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870" y="1402465"/>
            <a:ext cx="1056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Query Parallelism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647" y="2048796"/>
            <a:ext cx="10561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Increase Query Parallelism </a:t>
            </a:r>
            <a:r>
              <a:rPr lang="en-US" sz="3200" dirty="0" smtClean="0">
                <a:sym typeface="Wingdings"/>
              </a:rPr>
              <a:t> Increase CNN Inference Memory  Less Storage Memory</a:t>
            </a:r>
            <a:endParaRPr lang="en-US" sz="32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71870" y="4413141"/>
            <a:ext cx="10682299" cy="1184940"/>
            <a:chOff x="571870" y="4413141"/>
            <a:chExt cx="10682299" cy="1184940"/>
          </a:xfrm>
        </p:grpSpPr>
        <p:sp>
          <p:nvSpPr>
            <p:cNvPr id="35" name="TextBox 34"/>
            <p:cNvSpPr txBox="1"/>
            <p:nvPr/>
          </p:nvSpPr>
          <p:spPr>
            <a:xfrm>
              <a:off x="571870" y="4413141"/>
              <a:ext cx="10561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Data Partition Size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2647" y="5013306"/>
              <a:ext cx="10561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3200" dirty="0" smtClean="0"/>
                <a:t>Too big </a:t>
              </a:r>
              <a:r>
                <a:rPr lang="en-US" sz="3200" dirty="0" smtClean="0">
                  <a:sym typeface="Wingdings"/>
                </a:rPr>
                <a:t> System Crash, Too small  High overhead</a:t>
              </a:r>
              <a:endParaRPr lang="en-US" sz="3200" dirty="0" smtClean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56803" y="5741455"/>
            <a:ext cx="1009736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Benefit: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Vista sets  optimal data partition size to reduce overheads and avoid crashes.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Outline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27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2" y="1692323"/>
            <a:ext cx="10753298" cy="420472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Example and Motivations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Our System Vista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Experimental Evaluation</a:t>
            </a:r>
          </a:p>
        </p:txBody>
      </p:sp>
    </p:spTree>
    <p:extLst>
      <p:ext uri="{BB962C8B-B14F-4D97-AF65-F5344CB8AC3E}">
        <p14:creationId xmlns:p14="http://schemas.microsoft.com/office/powerpoint/2010/main" val="15115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Experimental Setup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42" name="Picture 2" descr="mage result for compute clu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5" y="1118931"/>
            <a:ext cx="2933700" cy="164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2838" y="2856338"/>
            <a:ext cx="3004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 worker nodes </a:t>
            </a:r>
          </a:p>
          <a:p>
            <a:pPr algn="ctr"/>
            <a:r>
              <a:rPr lang="en-US" sz="2800" dirty="0" smtClean="0"/>
              <a:t>and 1 master node </a:t>
            </a:r>
            <a:endParaRPr lang="en-US" sz="2800" dirty="0"/>
          </a:p>
        </p:txBody>
      </p:sp>
      <p:pic>
        <p:nvPicPr>
          <p:cNvPr id="10244" name="Picture 4" descr="mage result for CP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80" y="1319968"/>
            <a:ext cx="1228209" cy="1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92456" y="2995641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32 GB RAM</a:t>
            </a:r>
            <a:endParaRPr lang="en-US" sz="2800" dirty="0"/>
          </a:p>
        </p:txBody>
      </p:sp>
      <p:pic>
        <p:nvPicPr>
          <p:cNvPr id="10246" name="Picture 6" descr="mage result for 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12" y="2787911"/>
            <a:ext cx="1755344" cy="10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24885" y="1650609"/>
            <a:ext cx="5911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Intel Xeon @ 2.00GHz CPU with 8 cores</a:t>
            </a:r>
            <a:endParaRPr lang="en-US" sz="2800" dirty="0"/>
          </a:p>
        </p:txBody>
      </p:sp>
      <p:sp>
        <p:nvSpPr>
          <p:cNvPr id="4" name="AutoShape 8" descr="mage result for HDD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mage result for HDD"/>
          <p:cNvSpPr>
            <a:spLocks noChangeAspect="1" noChangeArrowheads="1"/>
          </p:cNvSpPr>
          <p:nvPr/>
        </p:nvSpPr>
        <p:spPr bwMode="auto">
          <a:xfrm>
            <a:off x="-640217" y="152399"/>
            <a:ext cx="1097417" cy="10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2" name="Picture 12" descr="mage result for HD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32" y="2574622"/>
            <a:ext cx="1583177" cy="12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222210" y="2813545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300 GB HDD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68400" y="4186545"/>
            <a:ext cx="10783473" cy="2627550"/>
            <a:chOff x="568400" y="4186545"/>
            <a:chExt cx="10783473" cy="2627550"/>
          </a:xfrm>
        </p:grpSpPr>
        <p:pic>
          <p:nvPicPr>
            <p:cNvPr id="10254" name="Picture 14" descr="mage result for ubuntu 16.04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00" y="4573102"/>
              <a:ext cx="2855017" cy="16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6" name="Picture 16" descr="mage result for Apache Spar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112" y="4285525"/>
              <a:ext cx="2897673" cy="154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160342" y="5859988"/>
              <a:ext cx="387131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Version 2.2.0</a:t>
              </a:r>
            </a:p>
            <a:p>
              <a:pPr algn="ctr"/>
              <a:r>
                <a:rPr lang="en-US" sz="2800" dirty="0" smtClean="0">
                  <a:latin typeface="Calibri" charset="0"/>
                  <a:ea typeface="Calibri" charset="0"/>
                  <a:cs typeface="Calibri" charset="0"/>
                </a:rPr>
                <a:t>Runs in standalone mode</a:t>
              </a:r>
              <a:endParaRPr lang="en-US" sz="2800" dirty="0"/>
            </a:p>
          </p:txBody>
        </p:sp>
        <p:pic>
          <p:nvPicPr>
            <p:cNvPr id="10258" name="Picture 18" descr="mage result for TensorFlow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544" y="4186545"/>
              <a:ext cx="2259329" cy="188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9133225" y="6075431"/>
              <a:ext cx="20814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smtClean="0">
                  <a:latin typeface="Calibri" charset="0"/>
                  <a:ea typeface="Calibri" charset="0"/>
                  <a:cs typeface="Calibri" charset="0"/>
                </a:rPr>
                <a:t>Version 1.3.0</a:t>
              </a:r>
              <a:endParaRPr lang="en-US" sz="2800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98701" y="6337041"/>
            <a:ext cx="2743200" cy="365125"/>
          </a:xfrm>
        </p:spPr>
        <p:txBody>
          <a:bodyPr/>
          <a:lstStyle/>
          <a:p>
            <a:fld id="{FB35E990-25D5-B649-9A7E-4A826057130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Dataset &amp; Workloads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503" y="1198905"/>
            <a:ext cx="5637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Amazon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roduct reviews dataset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003724"/>
            <a:ext cx="6096000" cy="1702726"/>
            <a:chOff x="5604680" y="3972790"/>
            <a:chExt cx="6096000" cy="1702726"/>
          </a:xfrm>
        </p:grpSpPr>
        <p:pic>
          <p:nvPicPr>
            <p:cNvPr id="11268" name="Picture 4" descr="mage result for Spark MLli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540" y="3972790"/>
              <a:ext cx="2294443" cy="1642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5604680" y="4567521"/>
              <a:ext cx="6096000" cy="1107995"/>
              <a:chOff x="6096000" y="4567521"/>
              <a:chExt cx="6096000" cy="110799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096000" y="4567521"/>
                <a:ext cx="19720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alibri" charset="0"/>
                    <a:ea typeface="Calibri" charset="0"/>
                    <a:cs typeface="Calibri" charset="0"/>
                  </a:rPr>
                  <a:t>ML model:</a:t>
                </a:r>
                <a:endParaRPr lang="en-US" sz="3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57526" y="5152296"/>
                <a:ext cx="5334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Logistic Regression for 10 iterations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29</a:t>
            </a:fld>
            <a:endParaRPr lang="en-US" dirty="0"/>
          </a:p>
        </p:txBody>
      </p:sp>
      <p:pic>
        <p:nvPicPr>
          <p:cNvPr id="11266" name="Picture 2" descr="mage result for Amaz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27315" r="11974" b="20451"/>
          <a:stretch/>
        </p:blipFill>
        <p:spPr bwMode="auto">
          <a:xfrm>
            <a:off x="655093" y="1269376"/>
            <a:ext cx="1692323" cy="75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448539"/>
              </p:ext>
            </p:extLst>
          </p:nvPr>
        </p:nvGraphicFramePr>
        <p:xfrm>
          <a:off x="838200" y="2054720"/>
          <a:ext cx="10515600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2590"/>
                <a:gridCol w="645301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Records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200,000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Structured Features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 </a:t>
                      </a:r>
                      <a:r>
                        <a:rPr lang="mr-IN" sz="2400" dirty="0" smtClean="0"/>
                        <a:t>–</a:t>
                      </a:r>
                      <a:r>
                        <a:rPr lang="en-US" sz="2400" dirty="0" smtClean="0"/>
                        <a:t> price, category embedding, review embedding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Image of each product item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Target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Predict each product is popular or not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1956" y="4610486"/>
            <a:ext cx="5550644" cy="2191927"/>
            <a:chOff x="11956" y="4610486"/>
            <a:chExt cx="5550644" cy="2191927"/>
          </a:xfrm>
        </p:grpSpPr>
        <p:grpSp>
          <p:nvGrpSpPr>
            <p:cNvPr id="20" name="Group 19"/>
            <p:cNvGrpSpPr/>
            <p:nvPr/>
          </p:nvGrpSpPr>
          <p:grpSpPr>
            <a:xfrm rot="19496750">
              <a:off x="11956" y="5139383"/>
              <a:ext cx="2026719" cy="867464"/>
              <a:chOff x="2157047" y="1138541"/>
              <a:chExt cx="6995746" cy="2635064"/>
            </a:xfrm>
          </p:grpSpPr>
          <p:pic>
            <p:nvPicPr>
              <p:cNvPr id="21" name="Picture 20" descr="mage result for convolution neural network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047" y="1138541"/>
                <a:ext cx="6995746" cy="2635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oach Prairie Satchel in Signature Jacquard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16" t="28113" r="15383" b="18485"/>
              <a:stretch/>
            </p:blipFill>
            <p:spPr bwMode="auto">
              <a:xfrm>
                <a:off x="2391213" y="2040569"/>
                <a:ext cx="862970" cy="83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1224857" y="4610486"/>
              <a:ext cx="4337743" cy="2191927"/>
              <a:chOff x="838200" y="4588476"/>
              <a:chExt cx="4337743" cy="219192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38200" y="4588476"/>
                <a:ext cx="3175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alibri" charset="0"/>
                    <a:ea typeface="Calibri" charset="0"/>
                    <a:cs typeface="Calibri" charset="0"/>
                  </a:rPr>
                  <a:t>Pre-trained CNNs:</a:t>
                </a:r>
                <a:endParaRPr lang="en-US" sz="3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77366" y="5210743"/>
                <a:ext cx="34428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AlexNet </a:t>
                </a:r>
                <a:r>
                  <a:rPr lang="mr-IN" sz="2800" dirty="0" smtClean="0">
                    <a:latin typeface="Calibri" charset="0"/>
                    <a:ea typeface="Calibri" charset="0"/>
                    <a:cs typeface="Calibri" charset="0"/>
                  </a:rPr>
                  <a:t>–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 Last 4 layers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35500" y="5733963"/>
                <a:ext cx="3312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VGG16 </a:t>
                </a:r>
                <a:r>
                  <a:rPr lang="mr-IN" sz="2800" dirty="0" smtClean="0">
                    <a:latin typeface="Calibri" charset="0"/>
                    <a:ea typeface="Calibri" charset="0"/>
                    <a:cs typeface="Calibri" charset="0"/>
                  </a:rPr>
                  <a:t>–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 Last 3 layers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77366" y="6257183"/>
                <a:ext cx="3698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ResNet50 </a:t>
                </a:r>
                <a:r>
                  <a:rPr lang="mr-IN" sz="2800" dirty="0" smtClean="0">
                    <a:latin typeface="Calibri" charset="0"/>
                    <a:ea typeface="Calibri" charset="0"/>
                    <a:cs typeface="Calibri" charset="0"/>
                  </a:rPr>
                  <a:t>–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 Last 5 layers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68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471" y="1524000"/>
            <a:ext cx="10741329" cy="11582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Deep Convolution Neural Networks (CNN) provide opportunities to holistically integrate image data with analytics pipelines.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52" name="Picture 4" descr="mage result for imagenet accuracy over 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 r="15728"/>
          <a:stretch/>
        </p:blipFill>
        <p:spPr bwMode="auto">
          <a:xfrm>
            <a:off x="462463" y="2563354"/>
            <a:ext cx="6422950" cy="37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Opportunity: CNN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54" name="Picture 6" descr="mage result for imagenet accuracy over 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441" y="2682240"/>
            <a:ext cx="4265367" cy="37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End-to-end reliability and efficiency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82682287"/>
              </p:ext>
            </p:extLst>
          </p:nvPr>
        </p:nvGraphicFramePr>
        <p:xfrm>
          <a:off x="2031682" y="102588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50898" y="5777611"/>
            <a:ext cx="237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X  </a:t>
            </a:r>
            <a:r>
              <a:rPr lang="en-US" sz="2400" dirty="0" smtClean="0">
                <a:solidFill>
                  <a:srgbClr val="44536A"/>
                </a:solidFill>
                <a:latin typeface="Calibri" charset="0"/>
                <a:ea typeface="Calibri" charset="0"/>
                <a:cs typeface="Calibri" charset="0"/>
              </a:rPr>
              <a:t>System crashes</a:t>
            </a:r>
            <a:endParaRPr lang="en-US" sz="2400" dirty="0">
              <a:solidFill>
                <a:srgbClr val="44536A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93231" y="3706024"/>
            <a:ext cx="1818914" cy="1199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06562" y="393621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10X</a:t>
            </a:r>
            <a:endParaRPr lang="en-US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70713" y="3568674"/>
            <a:ext cx="1898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4536A"/>
                </a:solidFill>
                <a:ea typeface="Calibri" charset="0"/>
                <a:cs typeface="Calibri" charset="0"/>
              </a:rPr>
              <a:t>Runtime</a:t>
            </a:r>
            <a:r>
              <a:rPr lang="en-US" sz="2130" dirty="0" smtClean="0">
                <a:solidFill>
                  <a:srgbClr val="44536A"/>
                </a:solidFill>
                <a:ea typeface="Calibri" charset="0"/>
                <a:cs typeface="Calibri" charset="0"/>
              </a:rPr>
              <a:t> (min)</a:t>
            </a:r>
            <a:endParaRPr lang="en-US" sz="2130" dirty="0">
              <a:solidFill>
                <a:srgbClr val="44536A"/>
              </a:solidFill>
              <a:ea typeface="Calibri" charset="0"/>
              <a:cs typeface="Calibri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535" y="6347131"/>
            <a:ext cx="114960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Experimental results for other data systems, datasets, and drill-down experiments can be found in our paper.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697825" y="2967594"/>
            <a:ext cx="2043765" cy="1874994"/>
            <a:chOff x="5697825" y="2967594"/>
            <a:chExt cx="2043765" cy="1874994"/>
          </a:xfrm>
        </p:grpSpPr>
        <p:sp>
          <p:nvSpPr>
            <p:cNvPr id="37" name="TextBox 36"/>
            <p:cNvSpPr txBox="1"/>
            <p:nvPr/>
          </p:nvSpPr>
          <p:spPr>
            <a:xfrm>
              <a:off x="5697825" y="2967594"/>
              <a:ext cx="20437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System crashes due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to mismanaged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memory</a:t>
              </a:r>
              <a:endParaRPr lang="en-US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6111551" y="3890924"/>
              <a:ext cx="0" cy="9516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El"/>
        </p:bldSub>
      </p:bldGraphic>
      <p:bldP spid="12" grpId="0"/>
      <p:bldP spid="19" grpId="0"/>
      <p:bldP spid="21" grpId="0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Summary of Vista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38200" y="1530181"/>
            <a:ext cx="10515600" cy="756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Declarative system for scalable feature transfer from CNNs.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5778668"/>
            <a:ext cx="10515600" cy="10760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Thank You!</a:t>
            </a:r>
          </a:p>
          <a:p>
            <a:pPr marL="0" indent="0" algn="ctr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Project Webpage: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https://adalabucsd.github.io/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vista.html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862273"/>
            <a:ext cx="10515600" cy="1051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Performs DBMS inspired logical plan, physical plan, and system configuration optimizations.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308099"/>
            <a:ext cx="10953466" cy="942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Improves efficiency by up to 90% and avoids unexpected system crashes.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convolution neura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8" y="1249817"/>
            <a:ext cx="6995746" cy="26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91304" y="3789680"/>
            <a:ext cx="363176" cy="37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57047" y="1138541"/>
            <a:ext cx="6995746" cy="2635064"/>
            <a:chOff x="2157047" y="1138541"/>
            <a:chExt cx="6995746" cy="2635064"/>
          </a:xfrm>
        </p:grpSpPr>
        <p:pic>
          <p:nvPicPr>
            <p:cNvPr id="14" name="Picture 2" descr="mage result for convolution neural networ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047" y="1138541"/>
              <a:ext cx="6995746" cy="263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oach Prairie Satchel in Signature Jacquar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28113" r="15383" b="18485"/>
            <a:stretch/>
          </p:blipFill>
          <p:spPr bwMode="auto">
            <a:xfrm>
              <a:off x="2391213" y="2040569"/>
              <a:ext cx="862970" cy="83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CNN: Hierarchical Feature Extractors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22698" y="4098925"/>
            <a:ext cx="5913980" cy="2726391"/>
            <a:chOff x="2822698" y="4098925"/>
            <a:chExt cx="5913980" cy="2726391"/>
          </a:xfrm>
        </p:grpSpPr>
        <p:pic>
          <p:nvPicPr>
            <p:cNvPr id="2052" name="Picture 4" descr="mage result for CNN featur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698" y="4098925"/>
              <a:ext cx="5857875" cy="2257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822698" y="6447247"/>
              <a:ext cx="1882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Low </a:t>
              </a:r>
              <a:r>
                <a:rPr lang="en-US" smtClean="0">
                  <a:latin typeface="Calibri" charset="0"/>
                  <a:ea typeface="Calibri" charset="0"/>
                  <a:cs typeface="Calibri" charset="0"/>
                </a:rPr>
                <a:t>level features</a:t>
              </a:r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22534" y="6455984"/>
              <a:ext cx="1870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Mid level features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10253" y="6447247"/>
              <a:ext cx="1926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High level features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9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CNN: Training Limitations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901" y="1548648"/>
            <a:ext cx="2730500" cy="215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04" y="1631198"/>
            <a:ext cx="2984500" cy="1993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107" y="1631198"/>
            <a:ext cx="2959100" cy="1968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660" y="3839462"/>
            <a:ext cx="362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Lot of labelled training data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579" y="3818402"/>
            <a:ext cx="300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Lot of compute power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2354" y="3818401"/>
            <a:ext cx="228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charset="0"/>
                <a:ea typeface="Calibri" charset="0"/>
                <a:cs typeface="Calibri" charset="0"/>
              </a:rPr>
              <a:t>Time consuming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87741" y="4666498"/>
            <a:ext cx="6268993" cy="2054977"/>
            <a:chOff x="2945053" y="4566029"/>
            <a:chExt cx="6268993" cy="2054977"/>
          </a:xfrm>
        </p:grpSpPr>
        <p:pic>
          <p:nvPicPr>
            <p:cNvPr id="2050" name="Picture 2" descr="mage result for which craf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053" y="4566029"/>
              <a:ext cx="3101051" cy="2054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207196" y="4993354"/>
              <a:ext cx="30068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“Dark art” of hyperparameter tuning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15" y="2647666"/>
            <a:ext cx="1083518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“Transfer Learning” mitigates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 these limitations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Outline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>
                <a:latin typeface="Calibri" charset="0"/>
                <a:ea typeface="Calibri" charset="0"/>
                <a:cs typeface="Calibri" charset="0"/>
              </a:rPr>
              <a:t>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2" y="1692323"/>
            <a:ext cx="10753298" cy="420472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Example and Motivations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Our System Vista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Experimental Evaluation</a:t>
            </a:r>
          </a:p>
        </p:txBody>
      </p:sp>
    </p:spTree>
    <p:extLst>
      <p:ext uri="{BB962C8B-B14F-4D97-AF65-F5344CB8AC3E}">
        <p14:creationId xmlns:p14="http://schemas.microsoft.com/office/powerpoint/2010/main" val="3601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113692" y="1342313"/>
            <a:ext cx="6961698" cy="2649339"/>
            <a:chOff x="1426164" y="1113692"/>
            <a:chExt cx="6961698" cy="2649339"/>
          </a:xfrm>
        </p:grpSpPr>
        <p:pic>
          <p:nvPicPr>
            <p:cNvPr id="55" name="Picture 2" descr="mage result for convolution neural networ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1"/>
            <a:stretch/>
          </p:blipFill>
          <p:spPr bwMode="auto">
            <a:xfrm>
              <a:off x="2497539" y="1113692"/>
              <a:ext cx="5890323" cy="263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mage result for convolution neural networ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" t="66408" r="1"/>
            <a:stretch/>
          </p:blipFill>
          <p:spPr bwMode="auto">
            <a:xfrm>
              <a:off x="1426164" y="2877873"/>
              <a:ext cx="6961698" cy="885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utoShape 6" descr="ory Burch Womens Lee Radziwill Satchel"/>
          <p:cNvSpPr>
            <a:spLocks noChangeAspect="1" noChangeArrowheads="1"/>
          </p:cNvSpPr>
          <p:nvPr/>
        </p:nvSpPr>
        <p:spPr bwMode="auto">
          <a:xfrm>
            <a:off x="0" y="0"/>
            <a:ext cx="1113692" cy="11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AutoShape 20" descr="mage result for TensorFlow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AutoShape 26" descr="mage result for CSV"/>
          <p:cNvSpPr>
            <a:spLocks noChangeAspect="1" noChangeArrowheads="1"/>
          </p:cNvSpPr>
          <p:nvPr/>
        </p:nvSpPr>
        <p:spPr bwMode="auto">
          <a:xfrm>
            <a:off x="-1242646" y="-1242646"/>
            <a:ext cx="1699846" cy="16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AutoShape 28" descr="mage result for CSV"/>
          <p:cNvSpPr>
            <a:spLocks noChangeAspect="1" noChangeArrowheads="1"/>
          </p:cNvSpPr>
          <p:nvPr/>
        </p:nvSpPr>
        <p:spPr bwMode="auto">
          <a:xfrm>
            <a:off x="-890954" y="-890954"/>
            <a:ext cx="1348154" cy="13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AutoShape 32" descr="mage result for Spark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2598"/>
              </p:ext>
            </p:extLst>
          </p:nvPr>
        </p:nvGraphicFramePr>
        <p:xfrm>
          <a:off x="396754" y="5237578"/>
          <a:ext cx="2105090" cy="375920"/>
        </p:xfrm>
        <a:graphic>
          <a:graphicData uri="http://schemas.openxmlformats.org/drawingml/2006/table">
            <a:tbl>
              <a:tblPr/>
              <a:tblGrid>
                <a:gridCol w="804887"/>
                <a:gridCol w="588187"/>
                <a:gridCol w="7120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Brand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Tags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Price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7" name="Picture 6" descr="oach Prairie Satchel in Signature Jacqu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28113" r="15383" b="18485"/>
          <a:stretch/>
        </p:blipFill>
        <p:spPr bwMode="auto">
          <a:xfrm>
            <a:off x="786313" y="1830710"/>
            <a:ext cx="1325972" cy="12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Transfer Learning: CNNs for the other 90%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530" y="5610986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Structured Data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6313" y="3111648"/>
            <a:ext cx="126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Image Data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504389" y="3882438"/>
            <a:ext cx="3036272" cy="2478622"/>
            <a:chOff x="3704493" y="3636253"/>
            <a:chExt cx="3036272" cy="2478622"/>
          </a:xfrm>
        </p:grpSpPr>
        <p:sp>
          <p:nvSpPr>
            <p:cNvPr id="76" name="Rectangle 75"/>
            <p:cNvSpPr/>
            <p:nvPr/>
          </p:nvSpPr>
          <p:spPr>
            <a:xfrm>
              <a:off x="6201504" y="4118867"/>
              <a:ext cx="539261" cy="9980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01504" y="5116871"/>
              <a:ext cx="539261" cy="998004"/>
            </a:xfrm>
            <a:prstGeom prst="rect">
              <a:avLst/>
            </a:prstGeom>
            <a:solidFill>
              <a:srgbClr val="5B9B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3704493" y="5509202"/>
              <a:ext cx="2391504" cy="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6471135" y="3636253"/>
              <a:ext cx="0" cy="482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646168" y="4842591"/>
            <a:ext cx="4621812" cy="961292"/>
            <a:chOff x="6896098" y="4547909"/>
            <a:chExt cx="4621812" cy="961292"/>
          </a:xfrm>
        </p:grpSpPr>
        <p:grpSp>
          <p:nvGrpSpPr>
            <p:cNvPr id="83" name="Group 82"/>
            <p:cNvGrpSpPr/>
            <p:nvPr/>
          </p:nvGrpSpPr>
          <p:grpSpPr>
            <a:xfrm>
              <a:off x="8033230" y="4547909"/>
              <a:ext cx="1145930" cy="961292"/>
              <a:chOff x="8493364" y="4547910"/>
              <a:chExt cx="1145930" cy="961292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8493364" y="4547910"/>
                <a:ext cx="1145930" cy="9612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550513" y="4705390"/>
                <a:ext cx="10316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Train ML Model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>
              <a:off x="6896098" y="5028555"/>
              <a:ext cx="10374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10371980" y="4547909"/>
              <a:ext cx="1145930" cy="961292"/>
              <a:chOff x="8493364" y="4547910"/>
              <a:chExt cx="1145930" cy="96129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8493364" y="4547910"/>
                <a:ext cx="1145930" cy="9612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575432" y="4843890"/>
                <a:ext cx="1031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Calibri" charset="0"/>
                    <a:ea typeface="Calibri" charset="0"/>
                    <a:cs typeface="Calibri" charset="0"/>
                  </a:rPr>
                  <a:t>Evaluate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86" name="Straight Arrow Connector 85"/>
            <p:cNvCxnSpPr/>
            <p:nvPr/>
          </p:nvCxnSpPr>
          <p:spPr>
            <a:xfrm>
              <a:off x="9331569" y="5028554"/>
              <a:ext cx="914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306806" y="1897991"/>
            <a:ext cx="592599" cy="1188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7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811885" y="1345683"/>
            <a:ext cx="2263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Pre-trained CNN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6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3 L 0.27878 0.0150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3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113692" y="1342313"/>
            <a:ext cx="6961698" cy="2649339"/>
            <a:chOff x="1426164" y="1113692"/>
            <a:chExt cx="6961698" cy="2649339"/>
          </a:xfrm>
        </p:grpSpPr>
        <p:pic>
          <p:nvPicPr>
            <p:cNvPr id="55" name="Picture 2" descr="mage result for convolution neural networ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1"/>
            <a:stretch/>
          </p:blipFill>
          <p:spPr bwMode="auto">
            <a:xfrm>
              <a:off x="2497539" y="1113692"/>
              <a:ext cx="5890323" cy="263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mage result for convolution neural networ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" t="66408" r="1"/>
            <a:stretch/>
          </p:blipFill>
          <p:spPr bwMode="auto">
            <a:xfrm>
              <a:off x="1426164" y="2877873"/>
              <a:ext cx="6961698" cy="885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utoShape 6" descr="ory Burch Womens Lee Radziwill Satchel"/>
          <p:cNvSpPr>
            <a:spLocks noChangeAspect="1" noChangeArrowheads="1"/>
          </p:cNvSpPr>
          <p:nvPr/>
        </p:nvSpPr>
        <p:spPr bwMode="auto">
          <a:xfrm>
            <a:off x="0" y="0"/>
            <a:ext cx="1113692" cy="11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AutoShape 20" descr="mage result for TensorFlow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AutoShape 26" descr="mage result for CSV"/>
          <p:cNvSpPr>
            <a:spLocks noChangeAspect="1" noChangeArrowheads="1"/>
          </p:cNvSpPr>
          <p:nvPr/>
        </p:nvSpPr>
        <p:spPr bwMode="auto">
          <a:xfrm>
            <a:off x="-1242646" y="-1242646"/>
            <a:ext cx="1699846" cy="16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AutoShape 28" descr="mage result for CSV"/>
          <p:cNvSpPr>
            <a:spLocks noChangeAspect="1" noChangeArrowheads="1"/>
          </p:cNvSpPr>
          <p:nvPr/>
        </p:nvSpPr>
        <p:spPr bwMode="auto">
          <a:xfrm>
            <a:off x="-890954" y="-890954"/>
            <a:ext cx="1348154" cy="13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AutoShape 32" descr="mage result for Spark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754" y="5237578"/>
          <a:ext cx="2105090" cy="375920"/>
        </p:xfrm>
        <a:graphic>
          <a:graphicData uri="http://schemas.openxmlformats.org/drawingml/2006/table">
            <a:tbl>
              <a:tblPr/>
              <a:tblGrid>
                <a:gridCol w="804887"/>
                <a:gridCol w="588187"/>
                <a:gridCol w="7120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Brand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Tags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Price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7" name="Picture 6" descr="oach Prairie Satchel in Signature Jacqu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28113" r="15383" b="18485"/>
          <a:stretch/>
        </p:blipFill>
        <p:spPr bwMode="auto">
          <a:xfrm>
            <a:off x="786313" y="1830710"/>
            <a:ext cx="1325972" cy="12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Transfer Learning: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Bottleneck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30" y="5610986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Structured Data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6313" y="3111648"/>
            <a:ext cx="126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Image Data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504389" y="3882438"/>
            <a:ext cx="3036272" cy="2478622"/>
            <a:chOff x="3704493" y="3636253"/>
            <a:chExt cx="3036272" cy="2478622"/>
          </a:xfrm>
        </p:grpSpPr>
        <p:sp>
          <p:nvSpPr>
            <p:cNvPr id="76" name="Rectangle 75"/>
            <p:cNvSpPr/>
            <p:nvPr/>
          </p:nvSpPr>
          <p:spPr>
            <a:xfrm>
              <a:off x="6201504" y="4118867"/>
              <a:ext cx="539261" cy="9980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01504" y="5116871"/>
              <a:ext cx="539261" cy="998004"/>
            </a:xfrm>
            <a:prstGeom prst="rect">
              <a:avLst/>
            </a:prstGeom>
            <a:solidFill>
              <a:srgbClr val="5B9B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3704493" y="5509202"/>
              <a:ext cx="2391504" cy="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6471135" y="3636253"/>
              <a:ext cx="0" cy="482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646168" y="4842591"/>
            <a:ext cx="4621812" cy="961292"/>
            <a:chOff x="6896098" y="4547909"/>
            <a:chExt cx="4621812" cy="961292"/>
          </a:xfrm>
        </p:grpSpPr>
        <p:grpSp>
          <p:nvGrpSpPr>
            <p:cNvPr id="83" name="Group 82"/>
            <p:cNvGrpSpPr/>
            <p:nvPr/>
          </p:nvGrpSpPr>
          <p:grpSpPr>
            <a:xfrm>
              <a:off x="8033230" y="4547909"/>
              <a:ext cx="1145930" cy="961292"/>
              <a:chOff x="8493364" y="4547910"/>
              <a:chExt cx="1145930" cy="961292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8493364" y="4547910"/>
                <a:ext cx="1145930" cy="9612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550513" y="4705390"/>
                <a:ext cx="10316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Train ML Model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>
              <a:off x="6896098" y="5028555"/>
              <a:ext cx="10374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10371980" y="4547909"/>
              <a:ext cx="1145930" cy="961292"/>
              <a:chOff x="8493364" y="4547910"/>
              <a:chExt cx="1145930" cy="96129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8493364" y="4547910"/>
                <a:ext cx="1145930" cy="9612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575432" y="4843890"/>
                <a:ext cx="1031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Calibri" charset="0"/>
                    <a:ea typeface="Calibri" charset="0"/>
                    <a:cs typeface="Calibri" charset="0"/>
                  </a:rPr>
                  <a:t>Evaluate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86" name="Straight Arrow Connector 85"/>
            <p:cNvCxnSpPr/>
            <p:nvPr/>
          </p:nvCxnSpPr>
          <p:spPr>
            <a:xfrm>
              <a:off x="9331569" y="5028554"/>
              <a:ext cx="914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306806" y="1897991"/>
            <a:ext cx="592599" cy="1188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8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8615" y="2647666"/>
            <a:ext cx="1083518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Which layer will result in the best accuracy?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3 L 0.27878 0.0150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041 0.01412 " pathEditMode="relative" ptsTypes="AA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544 0.01389 " pathEditMode="relative" ptsTypes="AA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31" grpId="1" animBg="1"/>
      <p:bldP spid="3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113692" y="1342313"/>
            <a:ext cx="6961698" cy="2649339"/>
            <a:chOff x="1426164" y="1113692"/>
            <a:chExt cx="6961698" cy="2649339"/>
          </a:xfrm>
        </p:grpSpPr>
        <p:pic>
          <p:nvPicPr>
            <p:cNvPr id="55" name="Picture 2" descr="mage result for convolution neural networ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1"/>
            <a:stretch/>
          </p:blipFill>
          <p:spPr bwMode="auto">
            <a:xfrm>
              <a:off x="2497539" y="1113692"/>
              <a:ext cx="5890323" cy="263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mage result for convolution neural network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" t="66408" r="1"/>
            <a:stretch/>
          </p:blipFill>
          <p:spPr bwMode="auto">
            <a:xfrm>
              <a:off x="1426164" y="2877873"/>
              <a:ext cx="6961698" cy="885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AutoShape 6" descr="ory Burch Womens Lee Radziwill Satchel"/>
          <p:cNvSpPr>
            <a:spLocks noChangeAspect="1" noChangeArrowheads="1"/>
          </p:cNvSpPr>
          <p:nvPr/>
        </p:nvSpPr>
        <p:spPr bwMode="auto">
          <a:xfrm>
            <a:off x="0" y="0"/>
            <a:ext cx="1113692" cy="11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AutoShape 20" descr="mage result for TensorFlow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AutoShape 26" descr="mage result for CSV"/>
          <p:cNvSpPr>
            <a:spLocks noChangeAspect="1" noChangeArrowheads="1"/>
          </p:cNvSpPr>
          <p:nvPr/>
        </p:nvSpPr>
        <p:spPr bwMode="auto">
          <a:xfrm>
            <a:off x="-1242646" y="-1242646"/>
            <a:ext cx="1699846" cy="16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AutoShape 28" descr="mage result for CSV"/>
          <p:cNvSpPr>
            <a:spLocks noChangeAspect="1" noChangeArrowheads="1"/>
          </p:cNvSpPr>
          <p:nvPr/>
        </p:nvSpPr>
        <p:spPr bwMode="auto">
          <a:xfrm>
            <a:off x="-890954" y="-890954"/>
            <a:ext cx="1348154" cy="13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AutoShape 32" descr="mage result for Spark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754" y="5237578"/>
          <a:ext cx="2105090" cy="375920"/>
        </p:xfrm>
        <a:graphic>
          <a:graphicData uri="http://schemas.openxmlformats.org/drawingml/2006/table">
            <a:tbl>
              <a:tblPr/>
              <a:tblGrid>
                <a:gridCol w="804887"/>
                <a:gridCol w="588187"/>
                <a:gridCol w="7120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Brand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Tags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rebuchet MS" charset="0"/>
                        </a:rPr>
                        <a:t>Price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67" name="Picture 6" descr="oach Prairie Satchel in Signature Jacqu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28113" r="15383" b="18485"/>
          <a:stretch/>
        </p:blipFill>
        <p:spPr bwMode="auto">
          <a:xfrm>
            <a:off x="786313" y="1830710"/>
            <a:ext cx="1325972" cy="12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981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	Transfer Learning: Current Practice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30" y="5610986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Structured Data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6313" y="3111648"/>
            <a:ext cx="126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Image Data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504389" y="3882438"/>
            <a:ext cx="3036272" cy="2478622"/>
            <a:chOff x="3704493" y="3636253"/>
            <a:chExt cx="3036272" cy="2478622"/>
          </a:xfrm>
        </p:grpSpPr>
        <p:sp>
          <p:nvSpPr>
            <p:cNvPr id="76" name="Rectangle 75"/>
            <p:cNvSpPr/>
            <p:nvPr/>
          </p:nvSpPr>
          <p:spPr>
            <a:xfrm>
              <a:off x="6201504" y="4118867"/>
              <a:ext cx="539261" cy="99800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01504" y="5116871"/>
              <a:ext cx="539261" cy="998004"/>
            </a:xfrm>
            <a:prstGeom prst="rect">
              <a:avLst/>
            </a:prstGeom>
            <a:solidFill>
              <a:srgbClr val="5B9B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3704493" y="5509202"/>
              <a:ext cx="2391504" cy="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6471135" y="3636253"/>
              <a:ext cx="0" cy="482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646168" y="4842591"/>
            <a:ext cx="4621812" cy="961292"/>
            <a:chOff x="6896098" y="4547909"/>
            <a:chExt cx="4621812" cy="961292"/>
          </a:xfrm>
        </p:grpSpPr>
        <p:grpSp>
          <p:nvGrpSpPr>
            <p:cNvPr id="83" name="Group 82"/>
            <p:cNvGrpSpPr/>
            <p:nvPr/>
          </p:nvGrpSpPr>
          <p:grpSpPr>
            <a:xfrm>
              <a:off x="8033230" y="4547909"/>
              <a:ext cx="1145930" cy="961292"/>
              <a:chOff x="8493364" y="4547910"/>
              <a:chExt cx="1145930" cy="961292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8493364" y="4547910"/>
                <a:ext cx="1145930" cy="9612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550513" y="4705390"/>
                <a:ext cx="10316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Train ML Model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>
              <a:off x="6896098" y="5028555"/>
              <a:ext cx="10374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10371980" y="4547909"/>
              <a:ext cx="1145930" cy="961292"/>
              <a:chOff x="8493364" y="4547910"/>
              <a:chExt cx="1145930" cy="96129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8493364" y="4547910"/>
                <a:ext cx="1145930" cy="9612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575432" y="4843890"/>
                <a:ext cx="1031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Calibri" charset="0"/>
                    <a:ea typeface="Calibri" charset="0"/>
                    <a:cs typeface="Calibri" charset="0"/>
                  </a:rPr>
                  <a:t>Evaluate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86" name="Straight Arrow Connector 85"/>
            <p:cNvCxnSpPr/>
            <p:nvPr/>
          </p:nvCxnSpPr>
          <p:spPr>
            <a:xfrm>
              <a:off x="9331569" y="5028554"/>
              <a:ext cx="914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306806" y="1897991"/>
            <a:ext cx="592599" cy="11889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E990-25D5-B649-9A7E-4A826057130C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9003" y="1107928"/>
            <a:ext cx="11560717" cy="2951606"/>
            <a:chOff x="169003" y="1107928"/>
            <a:chExt cx="11560717" cy="2951606"/>
          </a:xfrm>
        </p:grpSpPr>
        <p:grpSp>
          <p:nvGrpSpPr>
            <p:cNvPr id="33" name="Group 32"/>
            <p:cNvGrpSpPr/>
            <p:nvPr/>
          </p:nvGrpSpPr>
          <p:grpSpPr>
            <a:xfrm>
              <a:off x="169003" y="1107928"/>
              <a:ext cx="7906387" cy="2951606"/>
              <a:chOff x="169003" y="1107928"/>
              <a:chExt cx="7906387" cy="295160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894303" y="1249817"/>
                <a:ext cx="7181087" cy="2809717"/>
              </a:xfrm>
              <a:prstGeom prst="ellipse">
                <a:avLst/>
              </a:prstGeom>
              <a:noFill/>
              <a:ln w="38100">
                <a:solidFill>
                  <a:srgbClr val="FAC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36" name="Picture 2" descr="mage result for tensorflow log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003" y="1107928"/>
                <a:ext cx="1181136" cy="982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8075390" y="1174716"/>
              <a:ext cx="36543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alibri" charset="0"/>
                  <a:ea typeface="Calibri" charset="0"/>
                  <a:cs typeface="Calibri" charset="0"/>
                </a:rPr>
                <a:t>+</a:t>
              </a:r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 Efficient CNN inference</a:t>
              </a:r>
            </a:p>
            <a:p>
              <a:r>
                <a:rPr lang="en-US" sz="3200" dirty="0" smtClean="0">
                  <a:latin typeface="Calibri" charset="0"/>
                  <a:ea typeface="Calibri" charset="0"/>
                  <a:cs typeface="Calibri" charset="0"/>
                </a:rPr>
                <a:t>-</a:t>
              </a:r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 Doesn’t support scalable   </a:t>
              </a:r>
            </a:p>
            <a:p>
              <a:r>
                <a:rPr lang="en-US" sz="24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  processing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544607" y="3870415"/>
            <a:ext cx="3179795" cy="2308491"/>
            <a:chOff x="2544607" y="3870415"/>
            <a:chExt cx="3179795" cy="2308491"/>
          </a:xfrm>
        </p:grpSpPr>
        <p:pic>
          <p:nvPicPr>
            <p:cNvPr id="38" name="Picture 30" descr="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920" y="3870415"/>
              <a:ext cx="367482" cy="36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0" descr="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607" y="5811424"/>
              <a:ext cx="367482" cy="36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511710" y="3011152"/>
            <a:ext cx="7491604" cy="3681755"/>
            <a:chOff x="4511710" y="3011152"/>
            <a:chExt cx="7491604" cy="3681755"/>
          </a:xfrm>
        </p:grpSpPr>
        <p:pic>
          <p:nvPicPr>
            <p:cNvPr id="41" name="Picture 36" descr="mage result for MLlib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3" t="20458" r="12597" b="25880"/>
            <a:stretch/>
          </p:blipFill>
          <p:spPr bwMode="auto">
            <a:xfrm>
              <a:off x="7488731" y="5811424"/>
              <a:ext cx="1754360" cy="88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Oval 41"/>
            <p:cNvSpPr/>
            <p:nvPr/>
          </p:nvSpPr>
          <p:spPr>
            <a:xfrm>
              <a:off x="4511710" y="4245438"/>
              <a:ext cx="5868237" cy="1933468"/>
            </a:xfrm>
            <a:prstGeom prst="ellipse">
              <a:avLst/>
            </a:prstGeom>
            <a:noFill/>
            <a:ln w="38100">
              <a:solidFill>
                <a:srgbClr val="CE1B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26210" y="3011152"/>
              <a:ext cx="2977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alibri" charset="0"/>
                  <a:ea typeface="Calibri" charset="0"/>
                  <a:cs typeface="Calibri" charset="0"/>
                </a:rPr>
                <a:t>+</a:t>
              </a:r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 Scalable processing</a:t>
              </a:r>
            </a:p>
            <a:p>
              <a:r>
                <a:rPr lang="en-US" sz="3200" dirty="0" smtClean="0">
                  <a:latin typeface="Calibri" charset="0"/>
                  <a:ea typeface="Calibri" charset="0"/>
                  <a:cs typeface="Calibri" charset="0"/>
                </a:rPr>
                <a:t>+</a:t>
              </a:r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 Fault tolerant</a:t>
              </a:r>
            </a:p>
            <a:p>
              <a:r>
                <a:rPr lang="en-US" sz="3200" dirty="0" smtClean="0">
                  <a:latin typeface="Calibri" charset="0"/>
                  <a:ea typeface="Calibri" charset="0"/>
                  <a:cs typeface="Calibri" charset="0"/>
                </a:rPr>
                <a:t>- </a:t>
              </a:r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No support for CNNs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0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18294</TotalTime>
  <Words>995</Words>
  <Application>Microsoft Macintosh PowerPoint</Application>
  <PresentationFormat>Widescreen</PresentationFormat>
  <Paragraphs>376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Calibri Light</vt:lpstr>
      <vt:lpstr>Cambria Math</vt:lpstr>
      <vt:lpstr>Trebuchet MS</vt:lpstr>
      <vt:lpstr>Wingdings</vt:lpstr>
      <vt:lpstr>Arial</vt:lpstr>
      <vt:lpstr>Office Theme</vt:lpstr>
      <vt:lpstr>Declarative Transfer Learning from Deep CNNs at Scale</vt:lpstr>
      <vt:lpstr>     Growth of unstructured data</vt:lpstr>
      <vt:lpstr>    Opportunity: CNN</vt:lpstr>
      <vt:lpstr> CNN: Hierarchical Feature Extractors</vt:lpstr>
      <vt:lpstr>    CNN: Training Limitations</vt:lpstr>
      <vt:lpstr>     Outline</vt:lpstr>
      <vt:lpstr> Transfer Learning: CNNs for the other 90%</vt:lpstr>
      <vt:lpstr> Transfer Learning: Bottleneck</vt:lpstr>
      <vt:lpstr> Transfer Learning: Current Practice</vt:lpstr>
      <vt:lpstr>      Problems with Current Practice</vt:lpstr>
      <vt:lpstr>     Outline</vt:lpstr>
      <vt:lpstr>   Vista: Overview</vt:lpstr>
      <vt:lpstr>     Outline</vt:lpstr>
      <vt:lpstr> Vista: Architecture</vt:lpstr>
      <vt:lpstr>     Outline</vt:lpstr>
      <vt:lpstr> Current Practice: Repeated Inference</vt:lpstr>
      <vt:lpstr> Extract all layers in one go</vt:lpstr>
      <vt:lpstr> Our Novel Plan: Staged CNN Inference</vt:lpstr>
      <vt:lpstr> Our Novel Plan: Staged CNN Inference</vt:lpstr>
      <vt:lpstr> Our Novel Plan: Staged CNN Inference - Reordered</vt:lpstr>
      <vt:lpstr>     Outline</vt:lpstr>
      <vt:lpstr> Vista: Physical Plan Optimizations</vt:lpstr>
      <vt:lpstr>     Outline</vt:lpstr>
      <vt:lpstr> Vista: System Configuration Optimizations</vt:lpstr>
      <vt:lpstr>      Memory Allocation</vt:lpstr>
      <vt:lpstr>      Query Parallelism and Data Partition Size</vt:lpstr>
      <vt:lpstr> Outline</vt:lpstr>
      <vt:lpstr> Experimental Setup</vt:lpstr>
      <vt:lpstr> Dataset &amp; Workloads</vt:lpstr>
      <vt:lpstr> End-to-end reliability and efficiency</vt:lpstr>
      <vt:lpstr> Summary of Vista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Declarative Transfer Learning from Deep CNNs at Scale</dc:title>
  <dc:creator>Microsoft Office User</dc:creator>
  <cp:lastModifiedBy>Microsoft Office User</cp:lastModifiedBy>
  <cp:revision>854</cp:revision>
  <dcterms:created xsi:type="dcterms:W3CDTF">2018-09-22T04:26:07Z</dcterms:created>
  <dcterms:modified xsi:type="dcterms:W3CDTF">2018-11-04T23:46:52Z</dcterms:modified>
</cp:coreProperties>
</file>